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8" r:id="rId2"/>
  </p:sldMasterIdLst>
  <p:notesMasterIdLst>
    <p:notesMasterId r:id="rId36"/>
  </p:notesMasterIdLst>
  <p:sldIdLst>
    <p:sldId id="29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95" r:id="rId35"/>
  </p:sldIdLst>
  <p:sldSz cx="12192000" cy="6858000"/>
  <p:notesSz cx="12192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jURYIInuXwpFaWqApujLc6YO6w/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DB62395-F6F7-4772-8253-7A3D6CE7BFCC}">
  <a:tblStyle styleId="{4DB62395-F6F7-4772-8253-7A3D6CE7BFC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2E7F27F-FCBE-4B6F-8DA3-1991FD8441A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44" y="4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40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573367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7608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13515fd4a_0_8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613515fd4a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653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13515fd4a_0_10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613515fd4a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83099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13515fd4a_0_11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613515fd4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8896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252add51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6252add511_0_2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8499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252add51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252add511_0_2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7092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252add51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252add511_0_3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44074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252add51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252add511_0_5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87328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85595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42966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1600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613515fd4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613515fd4a_0_2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595959"/>
                </a:solidFill>
              </a:rPr>
              <a:t>Web image collection for e-commerce, tourism and travel exploration, story-telling from personal album collections, online image recommendation systems are some of the immediate applications of automatic image corpus summarization.</a:t>
            </a:r>
            <a:endParaRPr sz="1000"/>
          </a:p>
        </p:txBody>
      </p:sp>
    </p:spTree>
    <p:extLst>
      <p:ext uri="{BB962C8B-B14F-4D97-AF65-F5344CB8AC3E}">
        <p14:creationId xmlns:p14="http://schemas.microsoft.com/office/powerpoint/2010/main" val="6272888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25dc346cc_0_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625dc346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68188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36169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13515fd4a_0_19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g613515fd4a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14948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88648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8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40872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41b3ef077f_0_2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41b3ef077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13362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41b3ef077f_0_38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41b3ef077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76094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41b3ef077f_0_49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g41b3ef077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20455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28712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613515fd4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613515fd4a_0_2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9332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613515fd4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613515fd4a_0_3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 large datasets it is tedious and costly to summarize. High quality and confidence will be needed in annotations to avoid bias and fairness issues resulting from skewed representations. </a:t>
            </a:r>
            <a:endParaRPr sz="10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3033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13515fd4a_0_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%Link this to scope of our paper%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believe that the issue of bias in AI systems can also be mitigated to a certain extent by essentially preparing our dataset to be right representative of the original distributions such that the knowledge learnt by AI system is not based on false reasons. </a:t>
            </a:r>
            <a:endParaRPr/>
          </a:p>
        </p:txBody>
      </p:sp>
      <p:sp>
        <p:nvSpPr>
          <p:cNvPr id="363" name="Google Shape;363;g613515fd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76159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1236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13515fd4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613515fd4a_0_39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0175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2765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13515fd4a_0_5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613515fd4a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6892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4650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9232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13515fd4a_0_79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613515fd4a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7663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5"/>
          <p:cNvSpPr txBox="1">
            <a:spLocks noGrp="1"/>
          </p:cNvSpPr>
          <p:nvPr>
            <p:ph type="title"/>
          </p:nvPr>
        </p:nvSpPr>
        <p:spPr>
          <a:xfrm>
            <a:off x="818675" y="537712"/>
            <a:ext cx="10554649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>
                <a:solidFill>
                  <a:srgbClr val="3EADA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5"/>
          <p:cNvSpPr txBox="1">
            <a:spLocks noGrp="1"/>
          </p:cNvSpPr>
          <p:nvPr>
            <p:ph type="body" idx="1"/>
          </p:nvPr>
        </p:nvSpPr>
        <p:spPr>
          <a:xfrm>
            <a:off x="899734" y="1585433"/>
            <a:ext cx="10392530" cy="2477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6"/>
          <p:cNvSpPr/>
          <p:nvPr/>
        </p:nvSpPr>
        <p:spPr>
          <a:xfrm>
            <a:off x="9694799" y="4789799"/>
            <a:ext cx="2493359" cy="2064239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" name="Google Shape;30;p36"/>
          <p:cNvSpPr/>
          <p:nvPr/>
        </p:nvSpPr>
        <p:spPr>
          <a:xfrm>
            <a:off x="10636440" y="555120"/>
            <a:ext cx="692039" cy="44387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" name="Google Shape;31;p36"/>
          <p:cNvSpPr txBox="1">
            <a:spLocks noGrp="1"/>
          </p:cNvSpPr>
          <p:nvPr>
            <p:ph type="title"/>
          </p:nvPr>
        </p:nvSpPr>
        <p:spPr>
          <a:xfrm>
            <a:off x="818675" y="537712"/>
            <a:ext cx="10554649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>
                <a:solidFill>
                  <a:srgbClr val="3EADA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6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6"/>
          <p:cNvSpPr txBox="1">
            <a:spLocks noGrp="1"/>
          </p:cNvSpPr>
          <p:nvPr>
            <p:ph type="body" idx="2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6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6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6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7"/>
          <p:cNvSpPr txBox="1">
            <a:spLocks noGrp="1"/>
          </p:cNvSpPr>
          <p:nvPr>
            <p:ph type="title"/>
          </p:nvPr>
        </p:nvSpPr>
        <p:spPr>
          <a:xfrm>
            <a:off x="818675" y="537712"/>
            <a:ext cx="10554649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>
                <a:solidFill>
                  <a:srgbClr val="3EADA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7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7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7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8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8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8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rgbClr val="3EAD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63671"/>
            <a:ext cx="9753600" cy="1875008"/>
          </a:xfrm>
        </p:spPr>
        <p:txBody>
          <a:bodyPr anchor="b">
            <a:normAutofit/>
          </a:bodyPr>
          <a:lstStyle>
            <a:lvl1pPr algn="r"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3240578"/>
            <a:ext cx="5791200" cy="2042622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rgbClr val="E9F7F6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86400" y="6356350"/>
            <a:ext cx="2743200" cy="365125"/>
          </a:xfrm>
        </p:spPr>
        <p:txBody>
          <a:bodyPr/>
          <a:lstStyle/>
          <a:p>
            <a:fld id="{F58B40D5-5450-4D3A-B616-BE76652C5EF2}" type="datetimeFigureOut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9/8/2019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914400" y="3089628"/>
            <a:ext cx="10363200" cy="0"/>
          </a:xfrm>
          <a:prstGeom prst="line">
            <a:avLst/>
          </a:prstGeom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541396"/>
            <a:ext cx="3002152" cy="165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917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3"/>
          <p:cNvSpPr/>
          <p:nvPr/>
        </p:nvSpPr>
        <p:spPr>
          <a:xfrm>
            <a:off x="9694799" y="4789799"/>
            <a:ext cx="2493359" cy="206423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" name="Google Shape;7;p33"/>
          <p:cNvSpPr txBox="1">
            <a:spLocks noGrp="1"/>
          </p:cNvSpPr>
          <p:nvPr>
            <p:ph type="title"/>
          </p:nvPr>
        </p:nvSpPr>
        <p:spPr>
          <a:xfrm>
            <a:off x="818675" y="537712"/>
            <a:ext cx="10554649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rgbClr val="3EADA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33"/>
          <p:cNvSpPr txBox="1">
            <a:spLocks noGrp="1"/>
          </p:cNvSpPr>
          <p:nvPr>
            <p:ph type="body" idx="1"/>
          </p:nvPr>
        </p:nvSpPr>
        <p:spPr>
          <a:xfrm>
            <a:off x="899734" y="1585433"/>
            <a:ext cx="10392530" cy="2477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3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33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" name="Google Shape;11;p33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buClrTx/>
              <a:buFontTx/>
              <a:buNone/>
            </a:pPr>
            <a:fld id="{F58B40D5-5450-4D3A-B616-BE76652C5EF2}" type="datetimeFigureOut">
              <a:rPr lang="en-US" kern="120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  <a:ea typeface="+mn-ea"/>
                <a:cs typeface="+mn-cs"/>
              </a:rPr>
              <a:pPr>
                <a:buClrTx/>
                <a:buFontTx/>
                <a:buNone/>
              </a:pPr>
              <a:t>9/8/2019</a:t>
            </a:fld>
            <a:endParaRPr lang="en-US" kern="1200">
              <a:solidFill>
                <a:prstClr val="black">
                  <a:lumMod val="65000"/>
                  <a:lumOff val="3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buClrTx/>
              <a:buFontTx/>
              <a:buNone/>
            </a:pPr>
            <a:endParaRPr lang="en-US" kern="1200">
              <a:solidFill>
                <a:prstClr val="black">
                  <a:lumMod val="65000"/>
                  <a:lumOff val="3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buClrTx/>
              <a:buFontTx/>
              <a:buNone/>
            </a:pPr>
            <a:fld id="{2652C4B5-A1E9-4984-9CD4-22695C1F6283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>
                <a:buClrTx/>
                <a:buFontTx/>
                <a:buNone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3142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b="0" kern="1200" dirty="0">
          <a:solidFill>
            <a:srgbClr val="3EADA7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2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1;p1"/>
          <p:cNvSpPr txBox="1"/>
          <p:nvPr/>
        </p:nvSpPr>
        <p:spPr>
          <a:xfrm>
            <a:off x="1286200" y="3264000"/>
            <a:ext cx="9292500" cy="9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spAutoFit/>
          </a:bodyPr>
          <a:lstStyle/>
          <a:p>
            <a:pPr marL="683895" marR="5080" lvl="0" indent="-67183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Anurag Singh*, </a:t>
            </a:r>
            <a:r>
              <a:rPr lang="en-US" sz="2400" b="1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Lakshay</a:t>
            </a:r>
            <a:r>
              <a:rPr lang="en-US" sz="24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Virmani</a:t>
            </a:r>
            <a:r>
              <a:rPr lang="en-US" sz="24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r>
              <a:rPr lang="en-US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A.V </a:t>
            </a:r>
            <a:r>
              <a:rPr lang="en-US" sz="2400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Subramanyam</a:t>
            </a:r>
            <a:r>
              <a:rPr lang="en-US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sz="24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69265" marR="508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NSUT DELHI*, IIIT DELHI, INDIA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50;p1"/>
          <p:cNvSpPr txBox="1"/>
          <p:nvPr/>
        </p:nvSpPr>
        <p:spPr>
          <a:xfrm>
            <a:off x="463225" y="2350050"/>
            <a:ext cx="115044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Image Corpus Representative Summarization</a:t>
            </a:r>
            <a:endParaRPr sz="4000" dirty="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</p:spTree>
    <p:extLst>
      <p:ext uri="{BB962C8B-B14F-4D97-AF65-F5344CB8AC3E}">
        <p14:creationId xmlns:p14="http://schemas.microsoft.com/office/powerpoint/2010/main" val="1588028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13515fd4a_0_79"/>
          <p:cNvSpPr/>
          <p:nvPr/>
        </p:nvSpPr>
        <p:spPr>
          <a:xfrm>
            <a:off x="10636440" y="555120"/>
            <a:ext cx="692100" cy="444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5" name="Google Shape;135;g613515fd4a_0_79"/>
          <p:cNvSpPr txBox="1">
            <a:spLocks noGrp="1"/>
          </p:cNvSpPr>
          <p:nvPr>
            <p:ph type="title"/>
          </p:nvPr>
        </p:nvSpPr>
        <p:spPr>
          <a:xfrm>
            <a:off x="930860" y="614526"/>
            <a:ext cx="104427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Proposed Method	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613515fd4a_0_79"/>
          <p:cNvSpPr txBox="1"/>
          <p:nvPr/>
        </p:nvSpPr>
        <p:spPr>
          <a:xfrm>
            <a:off x="6835522" y="6228821"/>
            <a:ext cx="17940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Proposed Framework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g613515fd4a_0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2725" y="1313675"/>
            <a:ext cx="8072251" cy="4577026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613515fd4a_0_79"/>
          <p:cNvSpPr/>
          <p:nvPr/>
        </p:nvSpPr>
        <p:spPr>
          <a:xfrm>
            <a:off x="239675" y="3011175"/>
            <a:ext cx="3189300" cy="2411400"/>
          </a:xfrm>
          <a:prstGeom prst="wedgeRoundRectCallout">
            <a:avLst>
              <a:gd name="adj1" fmla="val 87277"/>
              <a:gd name="adj2" fmla="val -59929"/>
              <a:gd name="adj3" fmla="val 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613515fd4a_0_79"/>
          <p:cNvSpPr txBox="1"/>
          <p:nvPr/>
        </p:nvSpPr>
        <p:spPr>
          <a:xfrm>
            <a:off x="239675" y="3182200"/>
            <a:ext cx="3189300" cy="21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Scorer ANN gives score to each image in between [0,1] to define its importance in summary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13515fd4a_0_86"/>
          <p:cNvSpPr/>
          <p:nvPr/>
        </p:nvSpPr>
        <p:spPr>
          <a:xfrm>
            <a:off x="10636440" y="555120"/>
            <a:ext cx="692100" cy="444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5" name="Google Shape;145;g613515fd4a_0_86"/>
          <p:cNvSpPr txBox="1">
            <a:spLocks noGrp="1"/>
          </p:cNvSpPr>
          <p:nvPr>
            <p:ph type="title"/>
          </p:nvPr>
        </p:nvSpPr>
        <p:spPr>
          <a:xfrm>
            <a:off x="930860" y="614526"/>
            <a:ext cx="104427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Proposed Method	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613515fd4a_0_86"/>
          <p:cNvSpPr txBox="1"/>
          <p:nvPr/>
        </p:nvSpPr>
        <p:spPr>
          <a:xfrm>
            <a:off x="6835522" y="6228821"/>
            <a:ext cx="17940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Proposed Framework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g613515fd4a_0_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2725" y="1313675"/>
            <a:ext cx="8072251" cy="457702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613515fd4a_0_86"/>
          <p:cNvSpPr/>
          <p:nvPr/>
        </p:nvSpPr>
        <p:spPr>
          <a:xfrm>
            <a:off x="85750" y="2549425"/>
            <a:ext cx="3343200" cy="1881300"/>
          </a:xfrm>
          <a:prstGeom prst="wedgeRoundRectCallout">
            <a:avLst>
              <a:gd name="adj1" fmla="val 160760"/>
              <a:gd name="adj2" fmla="val -57273"/>
              <a:gd name="adj3" fmla="val 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613515fd4a_0_86"/>
          <p:cNvSpPr txBox="1"/>
          <p:nvPr/>
        </p:nvSpPr>
        <p:spPr>
          <a:xfrm>
            <a:off x="85775" y="2652025"/>
            <a:ext cx="3343200" cy="17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The feature vector are weighted by the scores and forwarded to generator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13515fd4a_0_105"/>
          <p:cNvSpPr/>
          <p:nvPr/>
        </p:nvSpPr>
        <p:spPr>
          <a:xfrm>
            <a:off x="10636440" y="555120"/>
            <a:ext cx="692100" cy="444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5" name="Google Shape;155;g613515fd4a_0_105"/>
          <p:cNvSpPr txBox="1">
            <a:spLocks noGrp="1"/>
          </p:cNvSpPr>
          <p:nvPr>
            <p:ph type="title"/>
          </p:nvPr>
        </p:nvSpPr>
        <p:spPr>
          <a:xfrm>
            <a:off x="930860" y="614526"/>
            <a:ext cx="104427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Proposed Method	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613515fd4a_0_105"/>
          <p:cNvSpPr txBox="1"/>
          <p:nvPr/>
        </p:nvSpPr>
        <p:spPr>
          <a:xfrm>
            <a:off x="6835522" y="6228821"/>
            <a:ext cx="17940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Proposed Framework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g613515fd4a_0_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2725" y="1313675"/>
            <a:ext cx="8072251" cy="457702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613515fd4a_0_105"/>
          <p:cNvSpPr/>
          <p:nvPr/>
        </p:nvSpPr>
        <p:spPr>
          <a:xfrm>
            <a:off x="188350" y="2446800"/>
            <a:ext cx="3240600" cy="3061200"/>
          </a:xfrm>
          <a:prstGeom prst="wedgeRoundRectCallout">
            <a:avLst>
              <a:gd name="adj1" fmla="val 182738"/>
              <a:gd name="adj2" fmla="val -44957"/>
              <a:gd name="adj3" fmla="val 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613515fd4a_0_105"/>
          <p:cNvSpPr txBox="1"/>
          <p:nvPr/>
        </p:nvSpPr>
        <p:spPr>
          <a:xfrm>
            <a:off x="325175" y="2532325"/>
            <a:ext cx="30270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The generator gives reconstruction of the image. 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Discriminator tries to label images as original or from summary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13515fd4a_0_112"/>
          <p:cNvSpPr/>
          <p:nvPr/>
        </p:nvSpPr>
        <p:spPr>
          <a:xfrm>
            <a:off x="10636440" y="555120"/>
            <a:ext cx="692100" cy="444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5" name="Google Shape;165;g613515fd4a_0_112"/>
          <p:cNvSpPr txBox="1">
            <a:spLocks noGrp="1"/>
          </p:cNvSpPr>
          <p:nvPr>
            <p:ph type="title"/>
          </p:nvPr>
        </p:nvSpPr>
        <p:spPr>
          <a:xfrm>
            <a:off x="930860" y="614526"/>
            <a:ext cx="104427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Proposed Method	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613515fd4a_0_112"/>
          <p:cNvSpPr txBox="1"/>
          <p:nvPr/>
        </p:nvSpPr>
        <p:spPr>
          <a:xfrm>
            <a:off x="6835522" y="6228821"/>
            <a:ext cx="17940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Proposed Framework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g613515fd4a_0_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2725" y="1313675"/>
            <a:ext cx="8072251" cy="457702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613515fd4a_0_112"/>
          <p:cNvSpPr/>
          <p:nvPr/>
        </p:nvSpPr>
        <p:spPr>
          <a:xfrm>
            <a:off x="137050" y="1660125"/>
            <a:ext cx="3103800" cy="2616600"/>
          </a:xfrm>
          <a:prstGeom prst="wedgeRoundRectCallout">
            <a:avLst>
              <a:gd name="adj1" fmla="val 259117"/>
              <a:gd name="adj2" fmla="val 60458"/>
              <a:gd name="adj3" fmla="val 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The pre-trained task specific module generates task specific loss corresponding to each image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252add511_0_21"/>
          <p:cNvSpPr txBox="1">
            <a:spLocks noGrp="1"/>
          </p:cNvSpPr>
          <p:nvPr>
            <p:ph type="title"/>
          </p:nvPr>
        </p:nvSpPr>
        <p:spPr>
          <a:xfrm>
            <a:off x="818675" y="537712"/>
            <a:ext cx="10554600" cy="6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Training the Model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6252add511_0_21"/>
          <p:cNvSpPr txBox="1">
            <a:spLocks noGrp="1"/>
          </p:cNvSpPr>
          <p:nvPr>
            <p:ph type="body" idx="1"/>
          </p:nvPr>
        </p:nvSpPr>
        <p:spPr>
          <a:xfrm>
            <a:off x="609600" y="1577350"/>
            <a:ext cx="10763700" cy="117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Losses used: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Reconstruction Loss (ℒ</a:t>
            </a:r>
            <a:r>
              <a:rPr lang="en-US" sz="2000" baseline="-25000">
                <a:latin typeface="Arial"/>
                <a:ea typeface="Arial"/>
                <a:cs typeface="Arial"/>
                <a:sym typeface="Arial"/>
              </a:rPr>
              <a:t>reconstruct</a:t>
            </a:r>
            <a:r>
              <a:rPr lang="en-US"/>
              <a:t> ) </a:t>
            </a:r>
            <a:r>
              <a:rPr lang="en-US" sz="2400"/>
              <a:t>is to ensure that a feature vector can be represented as a linear combination of other vectors.</a:t>
            </a:r>
            <a:endParaRPr sz="2400" baseline="-250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aseline="-25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aseline="-25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g6252add511_0_21"/>
          <p:cNvPicPr preferRelativeResize="0"/>
          <p:nvPr/>
        </p:nvPicPr>
        <p:blipFill rotWithShape="1">
          <a:blip r:embed="rId3">
            <a:alphaModFix/>
          </a:blip>
          <a:srcRect t="34175" r="45711"/>
          <a:stretch/>
        </p:blipFill>
        <p:spPr>
          <a:xfrm>
            <a:off x="818677" y="3306075"/>
            <a:ext cx="2034451" cy="13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6252add511_0_21"/>
          <p:cNvSpPr txBox="1"/>
          <p:nvPr/>
        </p:nvSpPr>
        <p:spPr>
          <a:xfrm>
            <a:off x="698000" y="4788925"/>
            <a:ext cx="2275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Corpus of Data </a:t>
            </a:r>
            <a:endParaRPr sz="2000"/>
          </a:p>
        </p:txBody>
      </p:sp>
      <p:sp>
        <p:nvSpPr>
          <p:cNvPr id="177" name="Google Shape;177;g6252add511_0_21"/>
          <p:cNvSpPr/>
          <p:nvPr/>
        </p:nvSpPr>
        <p:spPr>
          <a:xfrm>
            <a:off x="3414200" y="3653975"/>
            <a:ext cx="1467900" cy="701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6252add511_0_21"/>
          <p:cNvSpPr txBox="1"/>
          <p:nvPr/>
        </p:nvSpPr>
        <p:spPr>
          <a:xfrm>
            <a:off x="3429000" y="3717875"/>
            <a:ext cx="14679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Summarizer</a:t>
            </a:r>
            <a:endParaRPr sz="1800"/>
          </a:p>
        </p:txBody>
      </p:sp>
      <p:sp>
        <p:nvSpPr>
          <p:cNvPr id="179" name="Google Shape;179;g6252add511_0_21"/>
          <p:cNvSpPr/>
          <p:nvPr/>
        </p:nvSpPr>
        <p:spPr>
          <a:xfrm>
            <a:off x="7391925" y="3415775"/>
            <a:ext cx="1302900" cy="1177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0" name="Google Shape;180;g6252add511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6715" y="3615144"/>
            <a:ext cx="1558075" cy="77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6252add511_0_21"/>
          <p:cNvPicPr preferRelativeResize="0"/>
          <p:nvPr/>
        </p:nvPicPr>
        <p:blipFill rotWithShape="1">
          <a:blip r:embed="rId3">
            <a:alphaModFix/>
          </a:blip>
          <a:srcRect t="34175" r="45711"/>
          <a:stretch/>
        </p:blipFill>
        <p:spPr>
          <a:xfrm>
            <a:off x="9211952" y="3306075"/>
            <a:ext cx="2034451" cy="13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6252add511_0_21"/>
          <p:cNvSpPr txBox="1"/>
          <p:nvPr/>
        </p:nvSpPr>
        <p:spPr>
          <a:xfrm>
            <a:off x="9091275" y="4788925"/>
            <a:ext cx="22758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Approximation of Corpus of Data </a:t>
            </a:r>
            <a:endParaRPr sz="2000"/>
          </a:p>
        </p:txBody>
      </p:sp>
      <p:cxnSp>
        <p:nvCxnSpPr>
          <p:cNvPr id="183" name="Google Shape;183;g6252add511_0_21"/>
          <p:cNvCxnSpPr>
            <a:stCxn id="175" idx="3"/>
            <a:endCxn id="178" idx="1"/>
          </p:cNvCxnSpPr>
          <p:nvPr/>
        </p:nvCxnSpPr>
        <p:spPr>
          <a:xfrm>
            <a:off x="2853128" y="4004675"/>
            <a:ext cx="576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4" name="Google Shape;184;g6252add511_0_21"/>
          <p:cNvCxnSpPr>
            <a:stCxn id="178" idx="3"/>
            <a:endCxn id="180" idx="1"/>
          </p:cNvCxnSpPr>
          <p:nvPr/>
        </p:nvCxnSpPr>
        <p:spPr>
          <a:xfrm>
            <a:off x="4896900" y="4004675"/>
            <a:ext cx="419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5" name="Google Shape;185;g6252add511_0_21"/>
          <p:cNvSpPr txBox="1"/>
          <p:nvPr/>
        </p:nvSpPr>
        <p:spPr>
          <a:xfrm>
            <a:off x="5127063" y="4713625"/>
            <a:ext cx="19374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Representative </a:t>
            </a: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Summary</a:t>
            </a:r>
            <a:endParaRPr sz="2000"/>
          </a:p>
        </p:txBody>
      </p:sp>
      <p:sp>
        <p:nvSpPr>
          <p:cNvPr id="186" name="Google Shape;186;g6252add511_0_21"/>
          <p:cNvSpPr txBox="1"/>
          <p:nvPr/>
        </p:nvSpPr>
        <p:spPr>
          <a:xfrm>
            <a:off x="7391925" y="3551375"/>
            <a:ext cx="1302900" cy="9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Generatoror 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Decoder</a:t>
            </a:r>
            <a:endParaRPr sz="1800"/>
          </a:p>
        </p:txBody>
      </p:sp>
      <p:cxnSp>
        <p:nvCxnSpPr>
          <p:cNvPr id="187" name="Google Shape;187;g6252add511_0_21"/>
          <p:cNvCxnSpPr>
            <a:stCxn id="180" idx="3"/>
            <a:endCxn id="186" idx="1"/>
          </p:cNvCxnSpPr>
          <p:nvPr/>
        </p:nvCxnSpPr>
        <p:spPr>
          <a:xfrm>
            <a:off x="6874790" y="4004669"/>
            <a:ext cx="517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8" name="Google Shape;188;g6252add511_0_21"/>
          <p:cNvCxnSpPr>
            <a:stCxn id="186" idx="3"/>
            <a:endCxn id="181" idx="1"/>
          </p:cNvCxnSpPr>
          <p:nvPr/>
        </p:nvCxnSpPr>
        <p:spPr>
          <a:xfrm>
            <a:off x="8694825" y="4004675"/>
            <a:ext cx="517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252add511_0_26"/>
          <p:cNvSpPr txBox="1">
            <a:spLocks noGrp="1"/>
          </p:cNvSpPr>
          <p:nvPr>
            <p:ph type="title"/>
          </p:nvPr>
        </p:nvSpPr>
        <p:spPr>
          <a:xfrm>
            <a:off x="818675" y="537712"/>
            <a:ext cx="10554600" cy="6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Training the Model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6252add511_0_26"/>
          <p:cNvSpPr txBox="1">
            <a:spLocks noGrp="1"/>
          </p:cNvSpPr>
          <p:nvPr>
            <p:ph type="body" idx="1"/>
          </p:nvPr>
        </p:nvSpPr>
        <p:spPr>
          <a:xfrm>
            <a:off x="609600" y="1577350"/>
            <a:ext cx="10763700" cy="114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Losses used: </a:t>
            </a:r>
            <a:endParaRPr sz="2400" baseline="-25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GAN Loss (ℒ</a:t>
            </a:r>
            <a:r>
              <a:rPr lang="en-US" sz="2000" baseline="-25000">
                <a:latin typeface="Arial"/>
                <a:ea typeface="Arial"/>
                <a:cs typeface="Arial"/>
                <a:sym typeface="Arial"/>
              </a:rPr>
              <a:t>GAN</a:t>
            </a:r>
            <a:r>
              <a:rPr lang="en-US"/>
              <a:t> )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is standard loss used to train the GAN in adversarial fashion.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aseline="-25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aseline="-25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g6252add511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7500" y="3094275"/>
            <a:ext cx="6076950" cy="26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6252add511_0_26"/>
          <p:cNvSpPr txBox="1"/>
          <p:nvPr/>
        </p:nvSpPr>
        <p:spPr>
          <a:xfrm>
            <a:off x="5823375" y="5766725"/>
            <a:ext cx="10017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GAN</a:t>
            </a: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252add511_0_31"/>
          <p:cNvSpPr txBox="1">
            <a:spLocks noGrp="1"/>
          </p:cNvSpPr>
          <p:nvPr>
            <p:ph type="title"/>
          </p:nvPr>
        </p:nvSpPr>
        <p:spPr>
          <a:xfrm>
            <a:off x="818675" y="537712"/>
            <a:ext cx="10554600" cy="6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Training the Model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g6252add511_0_31"/>
          <p:cNvSpPr txBox="1">
            <a:spLocks noGrp="1"/>
          </p:cNvSpPr>
          <p:nvPr>
            <p:ph type="body" idx="1"/>
          </p:nvPr>
        </p:nvSpPr>
        <p:spPr>
          <a:xfrm>
            <a:off x="609600" y="1577350"/>
            <a:ext cx="10763700" cy="13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Losses used: 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Regularization Loss (ℒ</a:t>
            </a:r>
            <a:r>
              <a:rPr lang="en-US" sz="2000" baseline="-25000">
                <a:latin typeface="Arial"/>
                <a:ea typeface="Arial"/>
                <a:cs typeface="Arial"/>
                <a:sym typeface="Arial"/>
              </a:rPr>
              <a:t>sparsity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) is to regularize sparsity of the summary.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○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Regularization is sum of two parts Length regularizer and Detrimental Point Process (DPP) [10]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aseline="-25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g6252add511_0_31"/>
          <p:cNvPicPr preferRelativeResize="0"/>
          <p:nvPr/>
        </p:nvPicPr>
        <p:blipFill rotWithShape="1">
          <a:blip r:embed="rId3">
            <a:alphaModFix/>
          </a:blip>
          <a:srcRect t="34175" r="45711"/>
          <a:stretch/>
        </p:blipFill>
        <p:spPr>
          <a:xfrm>
            <a:off x="1633277" y="3550700"/>
            <a:ext cx="2034451" cy="13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6252add511_0_31"/>
          <p:cNvSpPr/>
          <p:nvPr/>
        </p:nvSpPr>
        <p:spPr>
          <a:xfrm>
            <a:off x="4816950" y="3942963"/>
            <a:ext cx="1594500" cy="635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6252add511_0_31"/>
          <p:cNvSpPr txBox="1"/>
          <p:nvPr/>
        </p:nvSpPr>
        <p:spPr>
          <a:xfrm>
            <a:off x="1512600" y="5219875"/>
            <a:ext cx="2275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Corpus of Data </a:t>
            </a:r>
            <a:endParaRPr sz="2000"/>
          </a:p>
        </p:txBody>
      </p:sp>
      <p:pic>
        <p:nvPicPr>
          <p:cNvPr id="206" name="Google Shape;206;g6252add511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0665" y="3870994"/>
            <a:ext cx="1558075" cy="77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6252add511_0_31"/>
          <p:cNvSpPr txBox="1"/>
          <p:nvPr/>
        </p:nvSpPr>
        <p:spPr>
          <a:xfrm>
            <a:off x="4816950" y="4018250"/>
            <a:ext cx="15945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Summarizer </a:t>
            </a:r>
            <a:endParaRPr sz="1800"/>
          </a:p>
        </p:txBody>
      </p:sp>
      <p:sp>
        <p:nvSpPr>
          <p:cNvPr id="208" name="Google Shape;208;g6252add511_0_31"/>
          <p:cNvSpPr txBox="1"/>
          <p:nvPr/>
        </p:nvSpPr>
        <p:spPr>
          <a:xfrm>
            <a:off x="4216200" y="5546575"/>
            <a:ext cx="27960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09" name="Google Shape;209;g6252add511_0_31"/>
          <p:cNvCxnSpPr>
            <a:stCxn id="203" idx="3"/>
            <a:endCxn id="204" idx="1"/>
          </p:cNvCxnSpPr>
          <p:nvPr/>
        </p:nvCxnSpPr>
        <p:spPr>
          <a:xfrm>
            <a:off x="3667728" y="4249300"/>
            <a:ext cx="1149300" cy="11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0" name="Google Shape;210;g6252add511_0_31"/>
          <p:cNvCxnSpPr>
            <a:stCxn id="204" idx="3"/>
            <a:endCxn id="206" idx="1"/>
          </p:cNvCxnSpPr>
          <p:nvPr/>
        </p:nvCxnSpPr>
        <p:spPr>
          <a:xfrm>
            <a:off x="6411450" y="4260513"/>
            <a:ext cx="1149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1" name="Google Shape;211;g6252add511_0_31"/>
          <p:cNvSpPr txBox="1"/>
          <p:nvPr/>
        </p:nvSpPr>
        <p:spPr>
          <a:xfrm>
            <a:off x="7113613" y="4739900"/>
            <a:ext cx="2452200" cy="1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30% of relatively diverse images from corpus </a:t>
            </a:r>
            <a:endParaRPr sz="2000"/>
          </a:p>
        </p:txBody>
      </p:sp>
      <p:sp>
        <p:nvSpPr>
          <p:cNvPr id="212" name="Google Shape;212;g6252add511_0_31"/>
          <p:cNvSpPr txBox="1"/>
          <p:nvPr/>
        </p:nvSpPr>
        <p:spPr>
          <a:xfrm>
            <a:off x="3641400" y="5849900"/>
            <a:ext cx="47001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Length Regularization (</a:t>
            </a:r>
            <a:r>
              <a:rPr lang="en-US" sz="2000">
                <a:solidFill>
                  <a:schemeClr val="dk1"/>
                </a:solidFill>
              </a:rPr>
              <a:t>𝜎=0.3) and DPP</a:t>
            </a:r>
            <a:endParaRPr sz="2000"/>
          </a:p>
        </p:txBody>
      </p:sp>
      <p:pic>
        <p:nvPicPr>
          <p:cNvPr id="213" name="Google Shape;213;g6252add511_0_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4888" y="2682325"/>
            <a:ext cx="2593123" cy="77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252add511_0_50"/>
          <p:cNvSpPr txBox="1">
            <a:spLocks noGrp="1"/>
          </p:cNvSpPr>
          <p:nvPr>
            <p:ph type="title"/>
          </p:nvPr>
        </p:nvSpPr>
        <p:spPr>
          <a:xfrm>
            <a:off x="818675" y="537712"/>
            <a:ext cx="10554600" cy="6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Training the Model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6252add511_0_50"/>
          <p:cNvSpPr txBox="1">
            <a:spLocks noGrp="1"/>
          </p:cNvSpPr>
          <p:nvPr>
            <p:ph type="body" idx="1"/>
          </p:nvPr>
        </p:nvSpPr>
        <p:spPr>
          <a:xfrm>
            <a:off x="609600" y="1577350"/>
            <a:ext cx="10763700" cy="168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Losses used: 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Task-Specific Loss ℒ</a:t>
            </a:r>
            <a:r>
              <a:rPr lang="en-US" sz="2000" baseline="-25000">
                <a:latin typeface="Arial"/>
                <a:ea typeface="Arial"/>
                <a:cs typeface="Arial"/>
                <a:sym typeface="Arial"/>
              </a:rPr>
              <a:t>taskspecific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helps incorporate knowledge of task labels in the summary</a:t>
            </a:r>
            <a:r>
              <a:rPr lang="en-US"/>
              <a:t>.</a:t>
            </a: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                               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aseline="-25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g6252add511_0_50"/>
          <p:cNvPicPr preferRelativeResize="0"/>
          <p:nvPr/>
        </p:nvPicPr>
        <p:blipFill rotWithShape="1">
          <a:blip r:embed="rId3">
            <a:alphaModFix/>
          </a:blip>
          <a:srcRect t="34175" r="45711"/>
          <a:stretch/>
        </p:blipFill>
        <p:spPr>
          <a:xfrm>
            <a:off x="1201550" y="4028550"/>
            <a:ext cx="1838701" cy="108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6252add511_0_50"/>
          <p:cNvSpPr txBox="1"/>
          <p:nvPr/>
        </p:nvSpPr>
        <p:spPr>
          <a:xfrm>
            <a:off x="983000" y="5566900"/>
            <a:ext cx="22758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Corpus of Data </a:t>
            </a:r>
            <a:endParaRPr sz="2000"/>
          </a:p>
        </p:txBody>
      </p:sp>
      <p:sp>
        <p:nvSpPr>
          <p:cNvPr id="222" name="Google Shape;222;g6252add511_0_50"/>
          <p:cNvSpPr/>
          <p:nvPr/>
        </p:nvSpPr>
        <p:spPr>
          <a:xfrm>
            <a:off x="4735175" y="3503850"/>
            <a:ext cx="1467900" cy="701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6252add511_0_50"/>
          <p:cNvSpPr/>
          <p:nvPr/>
        </p:nvSpPr>
        <p:spPr>
          <a:xfrm>
            <a:off x="4735175" y="4782000"/>
            <a:ext cx="1467900" cy="701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4" name="Google Shape;224;g6252add511_0_50"/>
          <p:cNvCxnSpPr>
            <a:stCxn id="220" idx="3"/>
            <a:endCxn id="223" idx="1"/>
          </p:cNvCxnSpPr>
          <p:nvPr/>
        </p:nvCxnSpPr>
        <p:spPr>
          <a:xfrm>
            <a:off x="3040251" y="4572000"/>
            <a:ext cx="1695000" cy="560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5" name="Google Shape;225;g6252add511_0_50"/>
          <p:cNvCxnSpPr>
            <a:stCxn id="220" idx="3"/>
            <a:endCxn id="222" idx="1"/>
          </p:cNvCxnSpPr>
          <p:nvPr/>
        </p:nvCxnSpPr>
        <p:spPr>
          <a:xfrm rot="10800000" flipH="1">
            <a:off x="3040251" y="3854400"/>
            <a:ext cx="1695000" cy="717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6" name="Google Shape;226;g6252add511_0_50"/>
          <p:cNvSpPr txBox="1"/>
          <p:nvPr/>
        </p:nvSpPr>
        <p:spPr>
          <a:xfrm>
            <a:off x="4735175" y="3567750"/>
            <a:ext cx="14679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Summarizer</a:t>
            </a:r>
            <a:endParaRPr sz="1800"/>
          </a:p>
        </p:txBody>
      </p:sp>
      <p:sp>
        <p:nvSpPr>
          <p:cNvPr id="227" name="Google Shape;227;g6252add511_0_50"/>
          <p:cNvSpPr/>
          <p:nvPr/>
        </p:nvSpPr>
        <p:spPr>
          <a:xfrm>
            <a:off x="8041675" y="4479300"/>
            <a:ext cx="1662300" cy="1306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8" name="Google Shape;228;g6252add511_0_50"/>
          <p:cNvCxnSpPr>
            <a:stCxn id="223" idx="3"/>
            <a:endCxn id="227" idx="1"/>
          </p:cNvCxnSpPr>
          <p:nvPr/>
        </p:nvCxnSpPr>
        <p:spPr>
          <a:xfrm>
            <a:off x="6203075" y="5132700"/>
            <a:ext cx="1838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" name="Google Shape;229;g6252add511_0_50"/>
          <p:cNvCxnSpPr>
            <a:stCxn id="227" idx="0"/>
            <a:endCxn id="226" idx="3"/>
          </p:cNvCxnSpPr>
          <p:nvPr/>
        </p:nvCxnSpPr>
        <p:spPr>
          <a:xfrm rot="5400000" flipH="1">
            <a:off x="7225675" y="2832150"/>
            <a:ext cx="624600" cy="2669700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0" name="Google Shape;230;g6252add511_0_50"/>
          <p:cNvSpPr txBox="1"/>
          <p:nvPr/>
        </p:nvSpPr>
        <p:spPr>
          <a:xfrm>
            <a:off x="4761875" y="4782000"/>
            <a:ext cx="14412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Pretrained Network</a:t>
            </a:r>
            <a:endParaRPr sz="1800"/>
          </a:p>
        </p:txBody>
      </p:sp>
      <p:sp>
        <p:nvSpPr>
          <p:cNvPr id="231" name="Google Shape;231;g6252add511_0_50"/>
          <p:cNvSpPr txBox="1"/>
          <p:nvPr/>
        </p:nvSpPr>
        <p:spPr>
          <a:xfrm rot="-1440808" flipH="1">
            <a:off x="3127168" y="3726699"/>
            <a:ext cx="1232580" cy="578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Unlabeled</a:t>
            </a:r>
            <a:endParaRPr sz="1800"/>
          </a:p>
        </p:txBody>
      </p:sp>
      <p:sp>
        <p:nvSpPr>
          <p:cNvPr id="232" name="Google Shape;232;g6252add511_0_50"/>
          <p:cNvSpPr txBox="1"/>
          <p:nvPr/>
        </p:nvSpPr>
        <p:spPr>
          <a:xfrm rot="1555413">
            <a:off x="3108415" y="4898983"/>
            <a:ext cx="1270211" cy="46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task labels</a:t>
            </a:r>
            <a:endParaRPr sz="1800"/>
          </a:p>
        </p:txBody>
      </p:sp>
      <p:sp>
        <p:nvSpPr>
          <p:cNvPr id="233" name="Google Shape;233;g6252add511_0_50"/>
          <p:cNvSpPr txBox="1"/>
          <p:nvPr/>
        </p:nvSpPr>
        <p:spPr>
          <a:xfrm>
            <a:off x="8041675" y="4479300"/>
            <a:ext cx="1662300" cy="13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Knowledge of inliers and outliers for given task</a:t>
            </a:r>
            <a:endParaRPr sz="1800"/>
          </a:p>
        </p:txBody>
      </p:sp>
      <p:sp>
        <p:nvSpPr>
          <p:cNvPr id="234" name="Google Shape;234;g6252add511_0_50"/>
          <p:cNvSpPr txBox="1"/>
          <p:nvPr/>
        </p:nvSpPr>
        <p:spPr>
          <a:xfrm>
            <a:off x="6690475" y="3260375"/>
            <a:ext cx="13512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ℒ</a:t>
            </a:r>
            <a:r>
              <a:rPr lang="en-US" sz="2000" baseline="-25000">
                <a:solidFill>
                  <a:schemeClr val="dk1"/>
                </a:solidFill>
              </a:rPr>
              <a:t>taskspecific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" name="Google Shape;235;g6252add511_0_50"/>
          <p:cNvSpPr txBox="1"/>
          <p:nvPr/>
        </p:nvSpPr>
        <p:spPr>
          <a:xfrm>
            <a:off x="6203200" y="5060400"/>
            <a:ext cx="17118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Forward Pass</a:t>
            </a:r>
            <a:endParaRPr sz="1800"/>
          </a:p>
        </p:txBody>
      </p:sp>
      <p:pic>
        <p:nvPicPr>
          <p:cNvPr id="236" name="Google Shape;236;g6252add511_0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8995" y="2382021"/>
            <a:ext cx="4933099" cy="888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2"/>
          <p:cNvSpPr/>
          <p:nvPr/>
        </p:nvSpPr>
        <p:spPr>
          <a:xfrm>
            <a:off x="10636440" y="555120"/>
            <a:ext cx="692039" cy="44387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2" name="Google Shape;242;p22"/>
          <p:cNvSpPr txBox="1">
            <a:spLocks noGrp="1"/>
          </p:cNvSpPr>
          <p:nvPr>
            <p:ph type="title"/>
          </p:nvPr>
        </p:nvSpPr>
        <p:spPr>
          <a:xfrm>
            <a:off x="793024" y="629106"/>
            <a:ext cx="1058037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Experimental Settings	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2"/>
          <p:cNvSpPr txBox="1"/>
          <p:nvPr/>
        </p:nvSpPr>
        <p:spPr>
          <a:xfrm>
            <a:off x="793025" y="1527250"/>
            <a:ext cx="11024700" cy="47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Framework :- Tensorflow</a:t>
            </a:r>
            <a:endParaRPr sz="2400"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GPU :- K40 Tesla and K20 Tesla</a:t>
            </a:r>
            <a:endParaRPr sz="2400"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Hyper-parameters :- Batch Size – 50, learning rate – 0.0001, iterations 10,000</a:t>
            </a:r>
            <a:endParaRPr sz="2400"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Cross validation five times</a:t>
            </a:r>
            <a:endParaRPr sz="2400"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Evaluation metrics</a:t>
            </a:r>
            <a:endParaRPr sz="2400"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Unsupervised: Gini Index, Task Accuracy, Reconstruction Error</a:t>
            </a:r>
            <a:endParaRPr sz="2400"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Supervised: F score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3"/>
          <p:cNvSpPr/>
          <p:nvPr/>
        </p:nvSpPr>
        <p:spPr>
          <a:xfrm>
            <a:off x="10636440" y="555120"/>
            <a:ext cx="692039" cy="44387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9" name="Google Shape;249;p23"/>
          <p:cNvSpPr txBox="1">
            <a:spLocks noGrp="1"/>
          </p:cNvSpPr>
          <p:nvPr>
            <p:ph type="title"/>
          </p:nvPr>
        </p:nvSpPr>
        <p:spPr>
          <a:xfrm>
            <a:off x="889299" y="616720"/>
            <a:ext cx="10484485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Datasets	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3"/>
          <p:cNvSpPr txBox="1"/>
          <p:nvPr/>
        </p:nvSpPr>
        <p:spPr>
          <a:xfrm>
            <a:off x="2907625" y="1251725"/>
            <a:ext cx="6806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Statistics of the Datasets used in the work</a:t>
            </a:r>
            <a:endParaRPr sz="2400" b="1"/>
          </a:p>
        </p:txBody>
      </p:sp>
      <p:graphicFrame>
        <p:nvGraphicFramePr>
          <p:cNvPr id="251" name="Google Shape;251;p23"/>
          <p:cNvGraphicFramePr/>
          <p:nvPr/>
        </p:nvGraphicFramePr>
        <p:xfrm>
          <a:off x="2703501" y="2069407"/>
          <a:ext cx="6742475" cy="3048525"/>
        </p:xfrm>
        <a:graphic>
          <a:graphicData uri="http://schemas.openxmlformats.org/drawingml/2006/table">
            <a:tbl>
              <a:tblPr firstRow="1" bandRow="1">
                <a:noFill/>
                <a:tableStyleId>{4DB62395-F6F7-4772-8253-7A3D6CE7BFCC}</a:tableStyleId>
              </a:tblPr>
              <a:tblGrid>
                <a:gridCol w="1160350"/>
                <a:gridCol w="2029100"/>
                <a:gridCol w="1112675"/>
                <a:gridCol w="962375"/>
                <a:gridCol w="1477975"/>
              </a:tblGrid>
              <a:tr h="388425">
                <a:tc>
                  <a:txBody>
                    <a:bodyPr/>
                    <a:lstStyle/>
                    <a:p>
                      <a:pPr marL="0" marR="466090" lvl="0" indent="0" algn="ctr" rtl="0">
                        <a:lnSpc>
                          <a:spcPct val="10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S.No</a:t>
                      </a:r>
                      <a:endParaRPr sz="2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6045" marR="0" lvl="0" indent="0" algn="l" rtl="0">
                        <a:lnSpc>
                          <a:spcPct val="10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Dataset</a:t>
                      </a:r>
                      <a:endParaRPr sz="2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marR="0" lvl="0" indent="0" algn="l" rtl="0">
                        <a:lnSpc>
                          <a:spcPct val="10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#Classes</a:t>
                      </a:r>
                      <a:endParaRPr sz="2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6985" lvl="0" indent="0" algn="l" rtl="0">
                        <a:lnSpc>
                          <a:spcPct val="10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#</a:t>
                      </a:r>
                      <a:r>
                        <a:rPr lang="en-US" sz="2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Images</a:t>
                      </a:r>
                      <a:endParaRPr sz="2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5570" marR="0" lvl="0" indent="0" algn="ctr" rtl="0">
                        <a:lnSpc>
                          <a:spcPct val="10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Annotation</a:t>
                      </a:r>
                      <a:endParaRPr sz="2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</a:tr>
              <a:tr h="512750">
                <a:tc>
                  <a:txBody>
                    <a:bodyPr/>
                    <a:lstStyle/>
                    <a:p>
                      <a:pPr marL="0" marR="46609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4300" marB="0"/>
                </a:tc>
                <a:tc>
                  <a:txBody>
                    <a:bodyPr/>
                    <a:lstStyle/>
                    <a:p>
                      <a:pPr marL="10604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CIFAR 10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4300" marB="0"/>
                </a:tc>
                <a:tc>
                  <a:txBody>
                    <a:bodyPr/>
                    <a:lstStyle/>
                    <a:p>
                      <a:pPr marL="381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   10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4300" marB="0"/>
                </a:tc>
                <a:tc>
                  <a:txBody>
                    <a:bodyPr/>
                    <a:lstStyle/>
                    <a:p>
                      <a:pPr marL="0" marR="762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   60000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4300" marB="0"/>
                </a:tc>
                <a:tc>
                  <a:txBody>
                    <a:bodyPr/>
                    <a:lstStyle/>
                    <a:p>
                      <a:pPr marL="114935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4300" marB="0"/>
                </a:tc>
              </a:tr>
              <a:tr h="538950">
                <a:tc>
                  <a:txBody>
                    <a:bodyPr/>
                    <a:lstStyle/>
                    <a:p>
                      <a:pPr marL="0" marR="46609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3650" marB="0"/>
                </a:tc>
                <a:tc>
                  <a:txBody>
                    <a:bodyPr/>
                    <a:lstStyle/>
                    <a:p>
                      <a:pPr marL="10604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CIFAR 100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3650" marB="0"/>
                </a:tc>
                <a:tc>
                  <a:txBody>
                    <a:bodyPr/>
                    <a:lstStyle/>
                    <a:p>
                      <a:pPr marL="381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   100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3650" marB="0"/>
                </a:tc>
                <a:tc>
                  <a:txBody>
                    <a:bodyPr/>
                    <a:lstStyle/>
                    <a:p>
                      <a:pPr marL="0" marR="762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   60000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3650" marB="0"/>
                </a:tc>
                <a:tc>
                  <a:txBody>
                    <a:bodyPr/>
                    <a:lstStyle/>
                    <a:p>
                      <a:pPr marL="114935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3650" marB="0"/>
                </a:tc>
              </a:tr>
              <a:tr h="556050">
                <a:tc>
                  <a:txBody>
                    <a:bodyPr/>
                    <a:lstStyle/>
                    <a:p>
                      <a:pPr marL="0" marR="46609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3650" marB="0"/>
                </a:tc>
                <a:tc>
                  <a:txBody>
                    <a:bodyPr/>
                    <a:lstStyle/>
                    <a:p>
                      <a:pPr marL="10604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AWA2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3650" marB="0"/>
                </a:tc>
                <a:tc>
                  <a:txBody>
                    <a:bodyPr/>
                    <a:lstStyle/>
                    <a:p>
                      <a:pPr marL="381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    50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3650" marB="0"/>
                </a:tc>
                <a:tc>
                  <a:txBody>
                    <a:bodyPr/>
                    <a:lstStyle/>
                    <a:p>
                      <a:pPr marL="0" marR="762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   37322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3650" marB="0"/>
                </a:tc>
                <a:tc>
                  <a:txBody>
                    <a:bodyPr/>
                    <a:lstStyle/>
                    <a:p>
                      <a:pPr marL="114935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3650" marB="0"/>
                </a:tc>
              </a:tr>
              <a:tr h="506425">
                <a:tc>
                  <a:txBody>
                    <a:bodyPr/>
                    <a:lstStyle/>
                    <a:p>
                      <a:pPr marL="0" marR="46609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3650" marB="0"/>
                </a:tc>
                <a:tc>
                  <a:txBody>
                    <a:bodyPr/>
                    <a:lstStyle/>
                    <a:p>
                      <a:pPr marL="10604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PASCAL VOC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3650" marB="0"/>
                </a:tc>
                <a:tc>
                  <a:txBody>
                    <a:bodyPr/>
                    <a:lstStyle/>
                    <a:p>
                      <a:pPr marL="31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    20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3650" marB="0"/>
                </a:tc>
                <a:tc>
                  <a:txBody>
                    <a:bodyPr/>
                    <a:lstStyle/>
                    <a:p>
                      <a:pPr marL="0" marR="762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   11530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3650" marB="0"/>
                </a:tc>
                <a:tc>
                  <a:txBody>
                    <a:bodyPr/>
                    <a:lstStyle/>
                    <a:p>
                      <a:pPr marL="114935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3650" marB="0"/>
                </a:tc>
              </a:tr>
              <a:tr h="545925">
                <a:tc>
                  <a:txBody>
                    <a:bodyPr/>
                    <a:lstStyle/>
                    <a:p>
                      <a:pPr marL="0" marR="46609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3650" marB="0"/>
                </a:tc>
                <a:tc>
                  <a:txBody>
                    <a:bodyPr/>
                    <a:lstStyle/>
                    <a:p>
                      <a:pPr marL="10604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DIVERSITY 2016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3650" marB="0"/>
                </a:tc>
                <a:tc>
                  <a:txBody>
                    <a:bodyPr/>
                    <a:lstStyle/>
                    <a:p>
                      <a:pPr marL="31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    70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3650" marB="0"/>
                </a:tc>
                <a:tc>
                  <a:txBody>
                    <a:bodyPr/>
                    <a:lstStyle/>
                    <a:p>
                      <a:pPr marL="0" marR="762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20821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3650" marB="0"/>
                </a:tc>
                <a:tc>
                  <a:txBody>
                    <a:bodyPr/>
                    <a:lstStyle/>
                    <a:p>
                      <a:pPr marL="114935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365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"/>
          <p:cNvSpPr/>
          <p:nvPr/>
        </p:nvSpPr>
        <p:spPr>
          <a:xfrm>
            <a:off x="10636440" y="555120"/>
            <a:ext cx="692039" cy="44387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" name="Google Shape;57;p2"/>
          <p:cNvSpPr txBox="1">
            <a:spLocks noGrp="1"/>
          </p:cNvSpPr>
          <p:nvPr>
            <p:ph type="title"/>
          </p:nvPr>
        </p:nvSpPr>
        <p:spPr>
          <a:xfrm>
            <a:off x="925865" y="587707"/>
            <a:ext cx="10447655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Outline	</a:t>
            </a:r>
            <a:endParaRPr/>
          </a:p>
        </p:txBody>
      </p:sp>
      <p:sp>
        <p:nvSpPr>
          <p:cNvPr id="58" name="Google Shape;58;p2"/>
          <p:cNvSpPr txBox="1"/>
          <p:nvPr/>
        </p:nvSpPr>
        <p:spPr>
          <a:xfrm>
            <a:off x="854778" y="1092050"/>
            <a:ext cx="4203300" cy="40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7950" rIns="0" bIns="0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400"/>
              <a:t>Motivation</a:t>
            </a:r>
            <a:endParaRPr sz="2400"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400"/>
              <a:t>Problem Overview</a:t>
            </a:r>
            <a:endParaRPr sz="2400"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400"/>
              <a:t>Challenges</a:t>
            </a:r>
            <a:endParaRPr sz="2400"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400"/>
              <a:t>Proposed Method</a:t>
            </a:r>
            <a:endParaRPr sz="2400"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400"/>
              <a:t>Experimental Results</a:t>
            </a:r>
            <a:endParaRPr sz="2400"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400"/>
              <a:t>Conclusion</a:t>
            </a:r>
            <a:endParaRPr sz="2400"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400"/>
              <a:t>Future Work Areas</a:t>
            </a:r>
            <a:endParaRPr sz="2400"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400"/>
              <a:t>References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"/>
          <p:cNvSpPr/>
          <p:nvPr/>
        </p:nvSpPr>
        <p:spPr>
          <a:xfrm>
            <a:off x="10636440" y="555120"/>
            <a:ext cx="692039" cy="44387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7" name="Google Shape;257;p25"/>
          <p:cNvSpPr txBox="1">
            <a:spLocks noGrp="1"/>
          </p:cNvSpPr>
          <p:nvPr>
            <p:ph type="title"/>
          </p:nvPr>
        </p:nvSpPr>
        <p:spPr>
          <a:xfrm>
            <a:off x="635299" y="616720"/>
            <a:ext cx="10738485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Experimental Results	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5"/>
          <p:cNvSpPr txBox="1"/>
          <p:nvPr/>
        </p:nvSpPr>
        <p:spPr>
          <a:xfrm>
            <a:off x="1060575" y="1544950"/>
            <a:ext cx="93207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Comparison results of Classification Accuracy with state-of-the-art at σ = 0.1</a:t>
            </a:r>
            <a:endParaRPr sz="2400"/>
          </a:p>
        </p:txBody>
      </p:sp>
      <p:graphicFrame>
        <p:nvGraphicFramePr>
          <p:cNvPr id="259" name="Google Shape;259;p25"/>
          <p:cNvGraphicFramePr/>
          <p:nvPr/>
        </p:nvGraphicFramePr>
        <p:xfrm>
          <a:off x="2295975" y="2337300"/>
          <a:ext cx="6849900" cy="3852800"/>
        </p:xfrm>
        <a:graphic>
          <a:graphicData uri="http://schemas.openxmlformats.org/drawingml/2006/table">
            <a:tbl>
              <a:tblPr>
                <a:noFill/>
                <a:tableStyleId>{92E7F27F-FCBE-4B6F-8DA3-1991FD8441A8}</a:tableStyleId>
              </a:tblPr>
              <a:tblGrid>
                <a:gridCol w="2337125"/>
                <a:gridCol w="1573225"/>
                <a:gridCol w="1682050"/>
                <a:gridCol w="1257500"/>
              </a:tblGrid>
              <a:tr h="550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Method</a:t>
                      </a:r>
                      <a:endParaRPr sz="24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CIFAR10</a:t>
                      </a:r>
                      <a:endParaRPr sz="24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CIFAR100</a:t>
                      </a:r>
                      <a:endParaRPr sz="24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AwA2</a:t>
                      </a:r>
                      <a:endParaRPr sz="2400" b="1"/>
                    </a:p>
                  </a:txBody>
                  <a:tcPr marL="91425" marR="91425" marT="91425" marB="91425"/>
                </a:tc>
              </a:tr>
              <a:tr h="550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Original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89.12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65.35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92.50</a:t>
                      </a:r>
                      <a:endParaRPr sz="2400"/>
                    </a:p>
                  </a:txBody>
                  <a:tcPr marL="91425" marR="91425" marT="91425" marB="91425"/>
                </a:tc>
              </a:tr>
              <a:tr h="550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Random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75.89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45.31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86.13</a:t>
                      </a:r>
                      <a:endParaRPr sz="2400"/>
                    </a:p>
                  </a:txBody>
                  <a:tcPr marL="91425" marR="91425" marT="91425" marB="91425"/>
                </a:tc>
              </a:tr>
              <a:tr h="550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K-means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78.24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48.45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87.35</a:t>
                      </a:r>
                      <a:endParaRPr sz="2400"/>
                    </a:p>
                  </a:txBody>
                  <a:tcPr marL="91425" marR="91425" marT="91425" marB="91425"/>
                </a:tc>
              </a:tr>
              <a:tr h="550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SSDS 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79.34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50.60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88.61</a:t>
                      </a:r>
                      <a:endParaRPr sz="2400"/>
                    </a:p>
                  </a:txBody>
                  <a:tcPr marL="91425" marR="91425" marT="91425" marB="91425"/>
                </a:tc>
              </a:tr>
              <a:tr h="550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HyperSphere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79.13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48.32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88.90</a:t>
                      </a:r>
                      <a:endParaRPr sz="2400"/>
                    </a:p>
                  </a:txBody>
                  <a:tcPr marL="91425" marR="91425" marT="91425" marB="91425"/>
                </a:tc>
              </a:tr>
              <a:tr h="550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Ours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80.61</a:t>
                      </a:r>
                      <a:endParaRPr sz="24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51.85</a:t>
                      </a:r>
                      <a:endParaRPr sz="24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89.50</a:t>
                      </a:r>
                      <a:endParaRPr sz="2400" b="1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25dc346cc_0_0"/>
          <p:cNvSpPr/>
          <p:nvPr/>
        </p:nvSpPr>
        <p:spPr>
          <a:xfrm>
            <a:off x="10636440" y="555120"/>
            <a:ext cx="692100" cy="444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5" name="Google Shape;265;g625dc346cc_0_0"/>
          <p:cNvSpPr txBox="1">
            <a:spLocks noGrp="1"/>
          </p:cNvSpPr>
          <p:nvPr>
            <p:ph type="title"/>
          </p:nvPr>
        </p:nvSpPr>
        <p:spPr>
          <a:xfrm>
            <a:off x="635299" y="616720"/>
            <a:ext cx="107385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Experimental Results	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625dc346cc_0_0"/>
          <p:cNvSpPr txBox="1"/>
          <p:nvPr/>
        </p:nvSpPr>
        <p:spPr>
          <a:xfrm>
            <a:off x="1060575" y="1544950"/>
            <a:ext cx="93207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Comparison results of F scores for variants on Diversity 2016</a:t>
            </a:r>
            <a:endParaRPr sz="2400"/>
          </a:p>
        </p:txBody>
      </p:sp>
      <p:graphicFrame>
        <p:nvGraphicFramePr>
          <p:cNvPr id="267" name="Google Shape;267;g625dc346cc_0_0"/>
          <p:cNvGraphicFramePr/>
          <p:nvPr/>
        </p:nvGraphicFramePr>
        <p:xfrm>
          <a:off x="2295975" y="2337300"/>
          <a:ext cx="7114075" cy="2750210"/>
        </p:xfrm>
        <a:graphic>
          <a:graphicData uri="http://schemas.openxmlformats.org/drawingml/2006/table">
            <a:tbl>
              <a:tblPr>
                <a:noFill/>
                <a:tableStyleId>{92E7F27F-FCBE-4B6F-8DA3-1991FD8441A8}</a:tableStyleId>
              </a:tblPr>
              <a:tblGrid>
                <a:gridCol w="2191850"/>
                <a:gridCol w="843350"/>
                <a:gridCol w="861075"/>
                <a:gridCol w="805000"/>
                <a:gridCol w="788725"/>
                <a:gridCol w="778850"/>
                <a:gridCol w="845225"/>
              </a:tblGrid>
              <a:tr h="550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Method/</a:t>
                      </a:r>
                      <a:r>
                        <a:rPr lang="en-US" sz="2400" b="1">
                          <a:solidFill>
                            <a:schemeClr val="dk1"/>
                          </a:solidFill>
                        </a:rPr>
                        <a:t>σ</a:t>
                      </a:r>
                      <a:endParaRPr sz="24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0.01</a:t>
                      </a:r>
                      <a:endParaRPr sz="24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chemeClr val="dk1"/>
                          </a:solidFill>
                        </a:rPr>
                        <a:t>0.03</a:t>
                      </a:r>
                      <a:endParaRPr sz="24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chemeClr val="dk1"/>
                          </a:solidFill>
                        </a:rPr>
                        <a:t>0.05</a:t>
                      </a:r>
                      <a:endParaRPr sz="24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0.1</a:t>
                      </a:r>
                      <a:endParaRPr sz="24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0.3</a:t>
                      </a:r>
                      <a:endParaRPr sz="24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0.5</a:t>
                      </a:r>
                      <a:endParaRPr sz="2400" b="1"/>
                    </a:p>
                  </a:txBody>
                  <a:tcPr marL="91425" marR="91425" marT="91425" marB="91425"/>
                </a:tc>
              </a:tr>
              <a:tr h="550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Sum</a:t>
                      </a:r>
                      <a:r>
                        <a:rPr lang="en-US" sz="2400" baseline="-25000"/>
                        <a:t>GEN</a:t>
                      </a:r>
                      <a:endParaRPr sz="2400"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3.64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5.34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7.68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9.6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22.1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24.9</a:t>
                      </a:r>
                      <a:endParaRPr sz="2400"/>
                    </a:p>
                  </a:txBody>
                  <a:tcPr marL="91425" marR="91425" marT="91425" marB="91425"/>
                </a:tc>
              </a:tr>
              <a:tr h="550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SUM</a:t>
                      </a:r>
                      <a:r>
                        <a:rPr lang="en-US" sz="2400" baseline="-25000"/>
                        <a:t>DPP</a:t>
                      </a:r>
                      <a:endParaRPr sz="2400"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4.91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5.76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9.32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12.6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21.4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25.6</a:t>
                      </a:r>
                      <a:endParaRPr sz="2400"/>
                    </a:p>
                  </a:txBody>
                  <a:tcPr marL="91425" marR="91425" marT="91425" marB="91425"/>
                </a:tc>
              </a:tr>
              <a:tr h="550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SUM</a:t>
                      </a:r>
                      <a:r>
                        <a:rPr lang="en-US" sz="2400" baseline="-25000"/>
                        <a:t>Task-Specific</a:t>
                      </a:r>
                      <a:endParaRPr sz="2400"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5.01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5.34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7.66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10.7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21.1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25.6</a:t>
                      </a:r>
                      <a:endParaRPr sz="2400" b="1"/>
                    </a:p>
                  </a:txBody>
                  <a:tcPr marL="91425" marR="91425" marT="91425" marB="91425"/>
                </a:tc>
              </a:tr>
              <a:tr h="532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K-means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1.29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4.36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7.26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11.7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21.9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25.0</a:t>
                      </a:r>
                      <a:endParaRPr sz="24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4"/>
          <p:cNvSpPr/>
          <p:nvPr/>
        </p:nvSpPr>
        <p:spPr>
          <a:xfrm>
            <a:off x="10636440" y="555120"/>
            <a:ext cx="692039" cy="44387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3" name="Google Shape;273;p24"/>
          <p:cNvSpPr txBox="1">
            <a:spLocks noGrp="1"/>
          </p:cNvSpPr>
          <p:nvPr>
            <p:ph type="title"/>
          </p:nvPr>
        </p:nvSpPr>
        <p:spPr>
          <a:xfrm>
            <a:off x="635299" y="616720"/>
            <a:ext cx="10738485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Experimental Results	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4"/>
          <p:cNvSpPr txBox="1"/>
          <p:nvPr/>
        </p:nvSpPr>
        <p:spPr>
          <a:xfrm>
            <a:off x="1265800" y="1544950"/>
            <a:ext cx="84624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Reconstruction Error for different values of σ</a:t>
            </a:r>
            <a:endParaRPr sz="2400"/>
          </a:p>
        </p:txBody>
      </p:sp>
      <p:graphicFrame>
        <p:nvGraphicFramePr>
          <p:cNvPr id="275" name="Google Shape;275;p24"/>
          <p:cNvGraphicFramePr/>
          <p:nvPr/>
        </p:nvGraphicFramePr>
        <p:xfrm>
          <a:off x="1265800" y="2337300"/>
          <a:ext cx="9370650" cy="3852800"/>
        </p:xfrm>
        <a:graphic>
          <a:graphicData uri="http://schemas.openxmlformats.org/drawingml/2006/table">
            <a:tbl>
              <a:tblPr>
                <a:noFill/>
                <a:tableStyleId>{92E7F27F-FCBE-4B6F-8DA3-1991FD8441A8}</a:tableStyleId>
              </a:tblPr>
              <a:tblGrid>
                <a:gridCol w="2042750"/>
                <a:gridCol w="1734925"/>
                <a:gridCol w="1494775"/>
                <a:gridCol w="1778000"/>
                <a:gridCol w="1304350"/>
                <a:gridCol w="1015850"/>
              </a:tblGrid>
              <a:tr h="550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σ</a:t>
                      </a:r>
                      <a:endParaRPr sz="24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Method</a:t>
                      </a:r>
                      <a:endParaRPr sz="24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CIFAR10</a:t>
                      </a:r>
                      <a:endParaRPr sz="24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CIFAR100</a:t>
                      </a:r>
                      <a:endParaRPr sz="24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AwA2</a:t>
                      </a:r>
                      <a:endParaRPr sz="24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chemeClr val="dk1"/>
                          </a:solidFill>
                        </a:rPr>
                        <a:t>VOC</a:t>
                      </a:r>
                      <a:endParaRPr sz="2400" b="1"/>
                    </a:p>
                  </a:txBody>
                  <a:tcPr marL="91425" marR="91425" marT="91425" marB="91425"/>
                </a:tc>
              </a:tr>
              <a:tr h="550400"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      0.01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SUMgen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0.307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0.314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0.515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0.565</a:t>
                      </a:r>
                      <a:endParaRPr sz="2400"/>
                    </a:p>
                  </a:txBody>
                  <a:tcPr marL="91425" marR="91425" marT="91425" marB="91425"/>
                </a:tc>
              </a:tr>
              <a:tr h="550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SUMdpp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0.292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0.283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0.509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0.546</a:t>
                      </a:r>
                      <a:endParaRPr sz="2400"/>
                    </a:p>
                  </a:txBody>
                  <a:tcPr marL="91425" marR="91425" marT="91425" marB="91425"/>
                </a:tc>
              </a:tr>
              <a:tr h="550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SUMtask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0.274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0.268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0.508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0.542</a:t>
                      </a:r>
                      <a:endParaRPr sz="2400"/>
                    </a:p>
                  </a:txBody>
                  <a:tcPr marL="91425" marR="91425" marT="91425" marB="91425"/>
                </a:tc>
              </a:tr>
              <a:tr h="550400"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      0.03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SUMgen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0.286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0.272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0.412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0.539</a:t>
                      </a:r>
                      <a:endParaRPr sz="2400"/>
                    </a:p>
                  </a:txBody>
                  <a:tcPr marL="91425" marR="91425" marT="91425" marB="91425"/>
                </a:tc>
              </a:tr>
              <a:tr h="550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SUMdpp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0.252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0.248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0.416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0.469</a:t>
                      </a:r>
                      <a:endParaRPr sz="2400"/>
                    </a:p>
                  </a:txBody>
                  <a:tcPr marL="91425" marR="91425" marT="91425" marB="91425"/>
                </a:tc>
              </a:tr>
              <a:tr h="550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SUMtask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0.251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0.257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0.410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0.459</a:t>
                      </a:r>
                      <a:endParaRPr sz="24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13515fd4a_0_196"/>
          <p:cNvSpPr/>
          <p:nvPr/>
        </p:nvSpPr>
        <p:spPr>
          <a:xfrm>
            <a:off x="10636440" y="555120"/>
            <a:ext cx="692100" cy="444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1" name="Google Shape;281;g613515fd4a_0_196"/>
          <p:cNvSpPr txBox="1">
            <a:spLocks noGrp="1"/>
          </p:cNvSpPr>
          <p:nvPr>
            <p:ph type="title"/>
          </p:nvPr>
        </p:nvSpPr>
        <p:spPr>
          <a:xfrm>
            <a:off x="635299" y="616720"/>
            <a:ext cx="107385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Variation of outliers to Reconstruction Error	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g613515fd4a_0_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225" y="1943488"/>
            <a:ext cx="7696200" cy="41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6"/>
          <p:cNvSpPr/>
          <p:nvPr/>
        </p:nvSpPr>
        <p:spPr>
          <a:xfrm>
            <a:off x="844920" y="1191600"/>
            <a:ext cx="10515600" cy="0"/>
          </a:xfrm>
          <a:custGeom>
            <a:avLst/>
            <a:gdLst/>
            <a:ahLst/>
            <a:cxnLst/>
            <a:rect l="l" t="t" r="r" b="b"/>
            <a:pathLst>
              <a:path w="10515600" h="120000" extrusionOk="0">
                <a:moveTo>
                  <a:pt x="0" y="0"/>
                </a:moveTo>
                <a:lnTo>
                  <a:pt x="10515599" y="0"/>
                </a:lnTo>
              </a:path>
            </a:pathLst>
          </a:custGeom>
          <a:noFill/>
          <a:ln w="9525" cap="flat" cmpd="sng">
            <a:solidFill>
              <a:srgbClr val="3DAB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8" name="Google Shape;288;p26"/>
          <p:cNvSpPr/>
          <p:nvPr/>
        </p:nvSpPr>
        <p:spPr>
          <a:xfrm>
            <a:off x="10636440" y="555120"/>
            <a:ext cx="692039" cy="44387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9" name="Google Shape;289;p26"/>
          <p:cNvSpPr txBox="1">
            <a:spLocks noGrp="1"/>
          </p:cNvSpPr>
          <p:nvPr>
            <p:ph type="title"/>
          </p:nvPr>
        </p:nvSpPr>
        <p:spPr>
          <a:xfrm>
            <a:off x="866150" y="555125"/>
            <a:ext cx="4621500" cy="7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Generator Responses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6"/>
          <p:cNvSpPr txBox="1"/>
          <p:nvPr/>
        </p:nvSpPr>
        <p:spPr>
          <a:xfrm>
            <a:off x="866150" y="1384200"/>
            <a:ext cx="3922800" cy="47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457200" marR="0" lvl="0" indent="-381000" algn="l" rtl="0">
              <a:lnSpc>
                <a:spcPct val="119375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GAN output for </a:t>
            </a:r>
            <a:r>
              <a:rPr lang="en-US" sz="2400">
                <a:solidFill>
                  <a:schemeClr val="dk1"/>
                </a:solidFill>
              </a:rPr>
              <a:t>σ</a:t>
            </a:r>
            <a:r>
              <a:rPr lang="en-US" sz="2400"/>
              <a:t> = 0.1</a:t>
            </a:r>
            <a:endParaRPr sz="2400"/>
          </a:p>
          <a:p>
            <a:pPr marL="457200" marR="0" lvl="0" indent="0" algn="l" rtl="0">
              <a:lnSpc>
                <a:spcPct val="11937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marR="0" lvl="0" indent="-381000" algn="l" rtl="0">
              <a:lnSpc>
                <a:spcPct val="119375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First Column – Original examples from cifar100</a:t>
            </a:r>
            <a:endParaRPr sz="2400"/>
          </a:p>
          <a:p>
            <a:pPr marL="457200" marR="0" lvl="0" indent="0" algn="l" rtl="0">
              <a:lnSpc>
                <a:spcPct val="11937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marR="0" lvl="0" indent="-381000" algn="l" rtl="0">
              <a:lnSpc>
                <a:spcPct val="119375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Every next column corresponds to the reconstruction of images at 5,10,15,20,25 epochs.</a:t>
            </a:r>
            <a:endParaRPr sz="2400"/>
          </a:p>
        </p:txBody>
      </p:sp>
      <p:pic>
        <p:nvPicPr>
          <p:cNvPr id="291" name="Google Shape;29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8688" y="1384200"/>
            <a:ext cx="5724525" cy="40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8"/>
          <p:cNvSpPr/>
          <p:nvPr/>
        </p:nvSpPr>
        <p:spPr>
          <a:xfrm>
            <a:off x="10636440" y="555120"/>
            <a:ext cx="692039" cy="44387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7" name="Google Shape;297;p28"/>
          <p:cNvSpPr txBox="1">
            <a:spLocks noGrp="1"/>
          </p:cNvSpPr>
          <p:nvPr>
            <p:ph type="title"/>
          </p:nvPr>
        </p:nvSpPr>
        <p:spPr>
          <a:xfrm>
            <a:off x="818675" y="537712"/>
            <a:ext cx="10554649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84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T-Sne Plots on VOC	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28"/>
          <p:cNvSpPr txBox="1"/>
          <p:nvPr/>
        </p:nvSpPr>
        <p:spPr>
          <a:xfrm>
            <a:off x="1842988" y="20013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000000"/>
              </a:solidFill>
            </a:endParaRPr>
          </a:p>
        </p:txBody>
      </p:sp>
      <p:sp>
        <p:nvSpPr>
          <p:cNvPr id="299" name="Google Shape;299;p28"/>
          <p:cNvSpPr txBox="1"/>
          <p:nvPr/>
        </p:nvSpPr>
        <p:spPr>
          <a:xfrm>
            <a:off x="1842988" y="27088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595959"/>
              </a:solidFill>
            </a:endParaRPr>
          </a:p>
        </p:txBody>
      </p:sp>
      <p:pic>
        <p:nvPicPr>
          <p:cNvPr id="300" name="Google Shape;30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3388" y="1348950"/>
            <a:ext cx="45720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3412" y="4004100"/>
            <a:ext cx="4586576" cy="274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338" y="3913800"/>
            <a:ext cx="4572000" cy="271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1411" y="1368200"/>
            <a:ext cx="4572001" cy="2704701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8"/>
          <p:cNvSpPr/>
          <p:nvPr/>
        </p:nvSpPr>
        <p:spPr>
          <a:xfrm>
            <a:off x="9213850" y="1471100"/>
            <a:ext cx="2388600" cy="939300"/>
          </a:xfrm>
          <a:prstGeom prst="wedgeRoundRectCallout">
            <a:avLst>
              <a:gd name="adj1" fmla="val -278124"/>
              <a:gd name="adj2" fmla="val 140120"/>
              <a:gd name="adj3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8"/>
          <p:cNvSpPr txBox="1"/>
          <p:nvPr/>
        </p:nvSpPr>
        <p:spPr>
          <a:xfrm>
            <a:off x="9301900" y="1572675"/>
            <a:ext cx="22236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Tsne Plot for VOC full dataset</a:t>
            </a: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41b3ef077f_0_27"/>
          <p:cNvSpPr/>
          <p:nvPr/>
        </p:nvSpPr>
        <p:spPr>
          <a:xfrm>
            <a:off x="10636440" y="555120"/>
            <a:ext cx="692100" cy="444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1" name="Google Shape;311;g41b3ef077f_0_27"/>
          <p:cNvSpPr txBox="1">
            <a:spLocks noGrp="1"/>
          </p:cNvSpPr>
          <p:nvPr>
            <p:ph type="title"/>
          </p:nvPr>
        </p:nvSpPr>
        <p:spPr>
          <a:xfrm>
            <a:off x="818675" y="537712"/>
            <a:ext cx="105546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84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T-Sne Plots on VOC	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41b3ef077f_0_27"/>
          <p:cNvSpPr txBox="1"/>
          <p:nvPr/>
        </p:nvSpPr>
        <p:spPr>
          <a:xfrm>
            <a:off x="1842988" y="20013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000000"/>
              </a:solidFill>
            </a:endParaRPr>
          </a:p>
        </p:txBody>
      </p:sp>
      <p:sp>
        <p:nvSpPr>
          <p:cNvPr id="313" name="Google Shape;313;g41b3ef077f_0_27"/>
          <p:cNvSpPr txBox="1"/>
          <p:nvPr/>
        </p:nvSpPr>
        <p:spPr>
          <a:xfrm>
            <a:off x="1842988" y="27088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595959"/>
              </a:solidFill>
            </a:endParaRPr>
          </a:p>
        </p:txBody>
      </p:sp>
      <p:pic>
        <p:nvPicPr>
          <p:cNvPr id="314" name="Google Shape;314;g41b3ef077f_0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3388" y="1348950"/>
            <a:ext cx="45720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41b3ef077f_0_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3412" y="4004100"/>
            <a:ext cx="4586576" cy="274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41b3ef077f_0_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338" y="3913800"/>
            <a:ext cx="4572000" cy="271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41b3ef077f_0_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1411" y="1368200"/>
            <a:ext cx="4572001" cy="2704701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41b3ef077f_0_27"/>
          <p:cNvSpPr txBox="1"/>
          <p:nvPr/>
        </p:nvSpPr>
        <p:spPr>
          <a:xfrm>
            <a:off x="9301900" y="1572675"/>
            <a:ext cx="22236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9" name="Google Shape;319;g41b3ef077f_0_27"/>
          <p:cNvSpPr/>
          <p:nvPr/>
        </p:nvSpPr>
        <p:spPr>
          <a:xfrm>
            <a:off x="9213850" y="1471100"/>
            <a:ext cx="2388600" cy="939300"/>
          </a:xfrm>
          <a:prstGeom prst="wedgeRoundRectCallout">
            <a:avLst>
              <a:gd name="adj1" fmla="val -54148"/>
              <a:gd name="adj2" fmla="val 116882"/>
              <a:gd name="adj3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Tsne of summary at 5% of images with SUMgen</a:t>
            </a: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41b3ef077f_0_38"/>
          <p:cNvSpPr/>
          <p:nvPr/>
        </p:nvSpPr>
        <p:spPr>
          <a:xfrm>
            <a:off x="10636440" y="555120"/>
            <a:ext cx="692100" cy="444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5" name="Google Shape;325;g41b3ef077f_0_38"/>
          <p:cNvSpPr txBox="1">
            <a:spLocks noGrp="1"/>
          </p:cNvSpPr>
          <p:nvPr>
            <p:ph type="title"/>
          </p:nvPr>
        </p:nvSpPr>
        <p:spPr>
          <a:xfrm>
            <a:off x="818675" y="537712"/>
            <a:ext cx="105546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84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T-Sne Plots on VOC	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41b3ef077f_0_38"/>
          <p:cNvSpPr txBox="1"/>
          <p:nvPr/>
        </p:nvSpPr>
        <p:spPr>
          <a:xfrm>
            <a:off x="1842988" y="20013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000000"/>
              </a:solidFill>
            </a:endParaRPr>
          </a:p>
        </p:txBody>
      </p:sp>
      <p:sp>
        <p:nvSpPr>
          <p:cNvPr id="327" name="Google Shape;327;g41b3ef077f_0_38"/>
          <p:cNvSpPr txBox="1"/>
          <p:nvPr/>
        </p:nvSpPr>
        <p:spPr>
          <a:xfrm>
            <a:off x="1842988" y="27088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595959"/>
              </a:solidFill>
            </a:endParaRPr>
          </a:p>
        </p:txBody>
      </p:sp>
      <p:pic>
        <p:nvPicPr>
          <p:cNvPr id="328" name="Google Shape;328;g41b3ef077f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3388" y="1348950"/>
            <a:ext cx="45720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41b3ef077f_0_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3412" y="4004100"/>
            <a:ext cx="4586576" cy="274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41b3ef077f_0_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338" y="3913800"/>
            <a:ext cx="4572000" cy="271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41b3ef077f_0_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1411" y="1368200"/>
            <a:ext cx="4572001" cy="2704701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g41b3ef077f_0_38"/>
          <p:cNvSpPr txBox="1"/>
          <p:nvPr/>
        </p:nvSpPr>
        <p:spPr>
          <a:xfrm>
            <a:off x="9301900" y="1572675"/>
            <a:ext cx="22236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3" name="Google Shape;333;g41b3ef077f_0_38"/>
          <p:cNvSpPr/>
          <p:nvPr/>
        </p:nvSpPr>
        <p:spPr>
          <a:xfrm>
            <a:off x="9213850" y="1471100"/>
            <a:ext cx="2388600" cy="939300"/>
          </a:xfrm>
          <a:prstGeom prst="wedgeRoundRectCallout">
            <a:avLst>
              <a:gd name="adj1" fmla="val -273516"/>
              <a:gd name="adj2" fmla="val 259659"/>
              <a:gd name="adj3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Tsne of summary at 5% of images with SUMDPP</a:t>
            </a: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41b3ef077f_0_49"/>
          <p:cNvSpPr/>
          <p:nvPr/>
        </p:nvSpPr>
        <p:spPr>
          <a:xfrm>
            <a:off x="10636440" y="555120"/>
            <a:ext cx="692100" cy="444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9" name="Google Shape;339;g41b3ef077f_0_49"/>
          <p:cNvSpPr txBox="1">
            <a:spLocks noGrp="1"/>
          </p:cNvSpPr>
          <p:nvPr>
            <p:ph type="title"/>
          </p:nvPr>
        </p:nvSpPr>
        <p:spPr>
          <a:xfrm>
            <a:off x="818675" y="537712"/>
            <a:ext cx="105546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84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T-Sne Plots on VOC	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41b3ef077f_0_49"/>
          <p:cNvSpPr txBox="1"/>
          <p:nvPr/>
        </p:nvSpPr>
        <p:spPr>
          <a:xfrm>
            <a:off x="1842988" y="20013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000000"/>
              </a:solidFill>
            </a:endParaRPr>
          </a:p>
        </p:txBody>
      </p:sp>
      <p:sp>
        <p:nvSpPr>
          <p:cNvPr id="341" name="Google Shape;341;g41b3ef077f_0_49"/>
          <p:cNvSpPr txBox="1"/>
          <p:nvPr/>
        </p:nvSpPr>
        <p:spPr>
          <a:xfrm>
            <a:off x="1842988" y="27088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595959"/>
              </a:solidFill>
            </a:endParaRPr>
          </a:p>
        </p:txBody>
      </p:sp>
      <p:pic>
        <p:nvPicPr>
          <p:cNvPr id="342" name="Google Shape;342;g41b3ef077f_0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3388" y="1348950"/>
            <a:ext cx="45720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41b3ef077f_0_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3412" y="4004100"/>
            <a:ext cx="4586576" cy="274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41b3ef077f_0_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338" y="3913800"/>
            <a:ext cx="4572000" cy="271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41b3ef077f_0_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1411" y="1368200"/>
            <a:ext cx="4572001" cy="2704701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41b3ef077f_0_49"/>
          <p:cNvSpPr txBox="1"/>
          <p:nvPr/>
        </p:nvSpPr>
        <p:spPr>
          <a:xfrm>
            <a:off x="9301900" y="1572675"/>
            <a:ext cx="22236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7" name="Google Shape;347;g41b3ef077f_0_49"/>
          <p:cNvSpPr/>
          <p:nvPr/>
        </p:nvSpPr>
        <p:spPr>
          <a:xfrm>
            <a:off x="9219400" y="1471150"/>
            <a:ext cx="2388600" cy="939300"/>
          </a:xfrm>
          <a:prstGeom prst="wedgeRoundRectCallout">
            <a:avLst>
              <a:gd name="adj1" fmla="val -60833"/>
              <a:gd name="adj2" fmla="val 326453"/>
              <a:gd name="adj3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Tsne of summary at 5% of images with SUMtask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0"/>
          <p:cNvSpPr/>
          <p:nvPr/>
        </p:nvSpPr>
        <p:spPr>
          <a:xfrm>
            <a:off x="10636440" y="555120"/>
            <a:ext cx="692039" cy="44387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3" name="Google Shape;353;p30"/>
          <p:cNvSpPr txBox="1">
            <a:spLocks noGrp="1"/>
          </p:cNvSpPr>
          <p:nvPr>
            <p:ph type="title"/>
          </p:nvPr>
        </p:nvSpPr>
        <p:spPr>
          <a:xfrm>
            <a:off x="781865" y="597427"/>
            <a:ext cx="105918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Conclusion	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0"/>
          <p:cNvSpPr txBox="1"/>
          <p:nvPr/>
        </p:nvSpPr>
        <p:spPr>
          <a:xfrm>
            <a:off x="793925" y="1527252"/>
            <a:ext cx="10277400" cy="42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We propose a novel image corpus summarization model using MLP and GAN.</a:t>
            </a:r>
            <a:endParaRPr sz="2400"/>
          </a:p>
          <a:p>
            <a:pPr marL="457200" marR="0" lvl="0" indent="0" algn="l" rtl="0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None/>
            </a:pPr>
            <a:endParaRPr sz="2400"/>
          </a:p>
          <a:p>
            <a:pPr marL="457200" marR="0" lvl="0" indent="-381000" algn="l" rtl="0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Task-specific loss to generate the summary related to a given task.</a:t>
            </a:r>
            <a:endParaRPr sz="2400"/>
          </a:p>
          <a:p>
            <a:pPr marL="457200" marR="0" lvl="0" indent="0" algn="l" rtl="0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None/>
            </a:pPr>
            <a:endParaRPr sz="2400"/>
          </a:p>
          <a:p>
            <a:pPr marL="457200" marR="0" lvl="0" indent="-381000" algn="l" rtl="0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The summary can be used for a quick analysis of various models without needing to train on entire dataset.</a:t>
            </a:r>
            <a:endParaRPr sz="2400"/>
          </a:p>
          <a:p>
            <a:pPr marL="457200" marR="0" lvl="0" indent="0" algn="l" rtl="0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None/>
            </a:pPr>
            <a:endParaRPr sz="2400"/>
          </a:p>
          <a:p>
            <a:pPr marL="457200" marR="0" lvl="0" indent="-381000" algn="l" rtl="0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Summarization can help generate representation of large image corpuses therefore saving up on tedious annotation process. 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13515fd4a_0_27"/>
          <p:cNvSpPr txBox="1">
            <a:spLocks noGrp="1"/>
          </p:cNvSpPr>
          <p:nvPr>
            <p:ph type="title"/>
          </p:nvPr>
        </p:nvSpPr>
        <p:spPr>
          <a:xfrm>
            <a:off x="818675" y="537712"/>
            <a:ext cx="10554600" cy="6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Motivations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g613515fd4a_0_27"/>
          <p:cNvSpPr txBox="1">
            <a:spLocks noGrp="1"/>
          </p:cNvSpPr>
          <p:nvPr>
            <p:ph type="body" idx="1"/>
          </p:nvPr>
        </p:nvSpPr>
        <p:spPr>
          <a:xfrm>
            <a:off x="609600" y="1577350"/>
            <a:ext cx="9395400" cy="452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Summarization is an essential requirement for: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Efficient Representation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 Navigation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 Exploration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613515fd4a_0_20"/>
          <p:cNvSpPr txBox="1">
            <a:spLocks noGrp="1"/>
          </p:cNvSpPr>
          <p:nvPr>
            <p:ph type="title"/>
          </p:nvPr>
        </p:nvSpPr>
        <p:spPr>
          <a:xfrm>
            <a:off x="681500" y="537700"/>
            <a:ext cx="10692000" cy="6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Future Work Areas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613515fd4a_0_20"/>
          <p:cNvSpPr txBox="1">
            <a:spLocks noGrp="1"/>
          </p:cNvSpPr>
          <p:nvPr>
            <p:ph type="title"/>
          </p:nvPr>
        </p:nvSpPr>
        <p:spPr>
          <a:xfrm>
            <a:off x="681500" y="2835095"/>
            <a:ext cx="10554600" cy="150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none">
                <a:latin typeface="Arial"/>
                <a:ea typeface="Arial"/>
                <a:cs typeface="Arial"/>
                <a:sym typeface="Arial"/>
              </a:rPr>
              <a:t>Why is Correct Representation of Data Important in Real World? </a:t>
            </a:r>
            <a:endParaRPr b="1" u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13515fd4a_0_0"/>
          <p:cNvSpPr/>
          <p:nvPr/>
        </p:nvSpPr>
        <p:spPr>
          <a:xfrm>
            <a:off x="10636440" y="555120"/>
            <a:ext cx="692100" cy="444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6" name="Google Shape;366;g613515fd4a_0_0"/>
          <p:cNvSpPr txBox="1">
            <a:spLocks noGrp="1"/>
          </p:cNvSpPr>
          <p:nvPr>
            <p:ph type="title"/>
          </p:nvPr>
        </p:nvSpPr>
        <p:spPr>
          <a:xfrm>
            <a:off x="793024" y="529387"/>
            <a:ext cx="105804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Media on AI</a:t>
            </a:r>
            <a:r>
              <a:rPr lang="en-US"/>
              <a:t>	</a:t>
            </a:r>
            <a:endParaRPr/>
          </a:p>
        </p:txBody>
      </p:sp>
      <p:sp>
        <p:nvSpPr>
          <p:cNvPr id="367" name="Google Shape;367;g613515fd4a_0_0"/>
          <p:cNvSpPr txBox="1"/>
          <p:nvPr/>
        </p:nvSpPr>
        <p:spPr>
          <a:xfrm>
            <a:off x="0" y="1583175"/>
            <a:ext cx="6337500" cy="51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  <a:highlight>
                  <a:srgbClr val="FFFFFF"/>
                </a:highlight>
              </a:rPr>
              <a:t>27% of the CEOs in the US are female.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Google images search for “CEO”, just 11% of results were female.</a:t>
            </a:r>
            <a:endParaRPr sz="2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  <a:highlight>
                  <a:srgbClr val="FFFFFF"/>
                </a:highlight>
              </a:rPr>
              <a:t>Gender bias and racial bias is result of fairness issues in DL systems.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  <a:highlight>
                  <a:srgbClr val="FFFFFF"/>
                </a:highlight>
              </a:rPr>
              <a:t>Representative Summarization can help mitigate this.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368" name="Google Shape;368;g613515fd4a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7450" y="1338912"/>
            <a:ext cx="4991100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1"/>
          <p:cNvSpPr/>
          <p:nvPr/>
        </p:nvSpPr>
        <p:spPr>
          <a:xfrm>
            <a:off x="10636440" y="555120"/>
            <a:ext cx="692039" cy="44387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4" name="Google Shape;374;p31"/>
          <p:cNvSpPr txBox="1">
            <a:spLocks noGrp="1"/>
          </p:cNvSpPr>
          <p:nvPr>
            <p:ph type="title"/>
          </p:nvPr>
        </p:nvSpPr>
        <p:spPr>
          <a:xfrm>
            <a:off x="840185" y="616506"/>
            <a:ext cx="1053338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References	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31"/>
          <p:cNvSpPr txBox="1"/>
          <p:nvPr/>
        </p:nvSpPr>
        <p:spPr>
          <a:xfrm>
            <a:off x="554899" y="1313779"/>
            <a:ext cx="10654665" cy="48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50825" marR="16510" lvl="0" indent="-14287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Datta, Amit, Michael Carl Tschantz, and Anupam Datta. "Automated experiments on ad privacy settings." </a:t>
            </a:r>
            <a:r>
              <a:rPr lang="en-US" i="1">
                <a:solidFill>
                  <a:srgbClr val="222222"/>
                </a:solidFill>
                <a:highlight>
                  <a:srgbClr val="FFFFFF"/>
                </a:highlight>
              </a:rPr>
              <a:t>Proceedings on privacy enhancing technologies</a:t>
            </a: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 2015.1 (2015): 92-112.</a:t>
            </a:r>
            <a:endParaRPr/>
          </a:p>
          <a:p>
            <a:pPr marL="250825" marR="38100" lvl="0" indent="-14287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H. Wang and J. Yuan, “Representative selection on a hypersphere,” IEEE Signal Processing Letters, vol. 25,no. 11, pp. 1660–1664, 2018.</a:t>
            </a:r>
            <a:endParaRPr/>
          </a:p>
          <a:p>
            <a:pPr marL="250825" marR="12065" lvl="0" indent="-14287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H. Wang, Y. Kawahara, C. Weng, and J. Yuan, “Representative selection with structured sparsity,” Pattern Recognition, vol. 63, pp. 268–278, 2017.</a:t>
            </a:r>
            <a:endParaRPr/>
          </a:p>
          <a:p>
            <a:pPr marL="250825" marR="12065" lvl="0" indent="-14287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L. S. Kennedy and M. Naaman, “Generating diverse and representative image search results for landmarks,” in WWW, 2008, pp. 297–306.</a:t>
            </a:r>
            <a:endParaRPr/>
          </a:p>
          <a:p>
            <a:pPr marL="250825" marR="5080" lvl="0" indent="-14287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 startAt="5"/>
            </a:pPr>
            <a:r>
              <a:rPr lang="en-US"/>
              <a:t>S. Tschiatschek, R. K. Iyer, H. Wei, and J. A. Bilmes, “Learning mixtures of submodular functions for image collection summarization,” in NIPS, 2014, pp. 1413–1421.</a:t>
            </a:r>
            <a:endParaRPr/>
          </a:p>
          <a:p>
            <a:pPr marL="250825" marR="41275" lvl="0" indent="-14287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 startAt="5"/>
            </a:pPr>
            <a:r>
              <a:rPr lang="en-US"/>
              <a:t>H. Gu and V. Swaminathan, “From thumbnails to summaries-a single deep neural network to rule them all,” in ICME, 2018, pp. 1–6.</a:t>
            </a:r>
            <a:endParaRPr/>
          </a:p>
          <a:p>
            <a:pPr marL="250825" marR="41275" lvl="0" indent="-14287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 startAt="5"/>
            </a:pPr>
            <a:r>
              <a:rPr lang="en-US"/>
              <a:t>P. Sinha, S. Mehrotra, and R. Jain, “Summarization of personal photologs using multidimensional content and context,” in Proceedings of the 1st ACM ICMR, 2011.</a:t>
            </a:r>
            <a:endParaRPr/>
          </a:p>
          <a:p>
            <a:pPr marL="250825" marR="57150" lvl="0" indent="-14287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 startAt="5"/>
            </a:pPr>
            <a:r>
              <a:rPr lang="en-US"/>
              <a:t>B. Mahasseni, M. Lam, and S. Todorovic, “Unsupervised video summarization with adversarial lstm networks,” in Proceedings of the IEEE CVPR, 2017, pp.2982–2991.</a:t>
            </a:r>
            <a:endParaRPr/>
          </a:p>
          <a:p>
            <a:pPr marL="250825" marR="15240" lvl="0" indent="-14287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 startAt="5"/>
            </a:pPr>
            <a:r>
              <a:rPr lang="en-US"/>
              <a:t>E. Elhamifar, G. Sapiro, and S. S. Sastry, “Dissimilarity-based sparse subset selection,” IEEE TPAMI, vol. 38, no. 11, pp. 2182–2197, 2016.</a:t>
            </a:r>
            <a:endParaRPr/>
          </a:p>
          <a:p>
            <a:pPr marL="250825" marR="15240" lvl="0" indent="-14287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 startAt="5"/>
            </a:pPr>
            <a:r>
              <a:rPr lang="en-US"/>
              <a:t>I. Simon, N. Snavely, and S. M. Seitz, “Scene summarization for online image collections,” in Proceedings of the IEEE ICCV, 2007, pp. 1–8.</a:t>
            </a:r>
            <a:endParaRPr/>
          </a:p>
          <a:p>
            <a:pPr marL="250825" marR="15240" lvl="0" indent="-14287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 startAt="5"/>
            </a:pPr>
            <a:r>
              <a:rPr lang="en-US"/>
              <a:t>K. Zhang, W.-L. Chao, F. Sha, and K. Grauman, “Video summarization with long short-term memory,” in Proceedings of the ECCV, 2016.</a:t>
            </a:r>
            <a:endParaRPr/>
          </a:p>
          <a:p>
            <a:pPr marL="0" marR="1524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1;p32"/>
          <p:cNvSpPr txBox="1"/>
          <p:nvPr/>
        </p:nvSpPr>
        <p:spPr>
          <a:xfrm>
            <a:off x="308008" y="3178875"/>
            <a:ext cx="11357811" cy="474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</a:rPr>
              <a:t>Email: {</a:t>
            </a:r>
            <a:r>
              <a:rPr lang="en-US" sz="3000" dirty="0" err="1" smtClean="0">
                <a:solidFill>
                  <a:srgbClr val="FFFFFF"/>
                </a:solidFill>
              </a:rPr>
              <a:t>anurags,lakshayv</a:t>
            </a:r>
            <a:r>
              <a:rPr lang="en-US" sz="3000" dirty="0" smtClean="0">
                <a:solidFill>
                  <a:srgbClr val="FFFFFF"/>
                </a:solidFill>
              </a:rPr>
              <a:t>}.it@nsit.net.in, subramanyam@iiitd.ac.in</a:t>
            </a:r>
            <a:endParaRPr sz="3000" dirty="0"/>
          </a:p>
        </p:txBody>
      </p:sp>
      <p:pic>
        <p:nvPicPr>
          <p:cNvPr id="5" name="Google Shape;382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751848" y="4607236"/>
            <a:ext cx="1568919" cy="164675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83;p32"/>
          <p:cNvSpPr txBox="1"/>
          <p:nvPr/>
        </p:nvSpPr>
        <p:spPr>
          <a:xfrm>
            <a:off x="9644514" y="4143712"/>
            <a:ext cx="1376410" cy="463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</a:rPr>
              <a:t>Code:</a:t>
            </a:r>
            <a:endParaRPr sz="3000" dirty="0">
              <a:solidFill>
                <a:srgbClr val="FFFFFF"/>
              </a:solidFill>
            </a:endParaRPr>
          </a:p>
        </p:txBody>
      </p:sp>
      <p:sp>
        <p:nvSpPr>
          <p:cNvPr id="7" name="Google Shape;380;p32"/>
          <p:cNvSpPr txBox="1">
            <a:spLocks noGrp="1"/>
          </p:cNvSpPr>
          <p:nvPr>
            <p:ph type="ctrTitle"/>
          </p:nvPr>
        </p:nvSpPr>
        <p:spPr>
          <a:xfrm>
            <a:off x="0" y="1198375"/>
            <a:ext cx="12192000" cy="1490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u="sng" dirty="0">
                <a:latin typeface="Arial"/>
                <a:ea typeface="Arial"/>
                <a:cs typeface="Arial"/>
                <a:sym typeface="Arial"/>
              </a:rPr>
              <a:t>THANK</a:t>
            </a:r>
            <a:r>
              <a:rPr lang="en-US" u="sng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600" u="sng" dirty="0">
                <a:latin typeface="Arial"/>
                <a:ea typeface="Arial"/>
                <a:cs typeface="Arial"/>
                <a:sym typeface="Arial"/>
              </a:rPr>
              <a:t>YOU</a:t>
            </a:r>
            <a:endParaRPr sz="9600" u="sng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898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613515fd4a_0_33"/>
          <p:cNvSpPr txBox="1">
            <a:spLocks noGrp="1"/>
          </p:cNvSpPr>
          <p:nvPr>
            <p:ph type="title"/>
          </p:nvPr>
        </p:nvSpPr>
        <p:spPr>
          <a:xfrm>
            <a:off x="818675" y="537712"/>
            <a:ext cx="10554600" cy="6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Motivations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g613515fd4a_0_33"/>
          <p:cNvSpPr txBox="1">
            <a:spLocks noGrp="1"/>
          </p:cNvSpPr>
          <p:nvPr>
            <p:ph type="body" idx="1"/>
          </p:nvPr>
        </p:nvSpPr>
        <p:spPr>
          <a:xfrm>
            <a:off x="609600" y="1172800"/>
            <a:ext cx="10883400" cy="483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While training machine learning algorithms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Deep networks require significant amount of time even for fine-tuning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Arial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 Summary can be used for rapid prototyping of models.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Annotated summary is not readily available.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Train models without trading-off much on accuracy as the diversity of data is maintained while saving huge computational resources.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13515fd4a_0_39"/>
          <p:cNvSpPr txBox="1">
            <a:spLocks noGrp="1"/>
          </p:cNvSpPr>
          <p:nvPr>
            <p:ph type="title"/>
          </p:nvPr>
        </p:nvSpPr>
        <p:spPr>
          <a:xfrm>
            <a:off x="853675" y="669800"/>
            <a:ext cx="9526200" cy="6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g613515fd4a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579" y="2096325"/>
            <a:ext cx="3747475" cy="212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g613515fd4a_0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4204" y="2400388"/>
            <a:ext cx="3028950" cy="15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g613515fd4a_0_39"/>
          <p:cNvSpPr/>
          <p:nvPr/>
        </p:nvSpPr>
        <p:spPr>
          <a:xfrm>
            <a:off x="5148025" y="2336675"/>
            <a:ext cx="2565300" cy="1641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g613515fd4a_0_39"/>
          <p:cNvSpPr txBox="1"/>
          <p:nvPr/>
        </p:nvSpPr>
        <p:spPr>
          <a:xfrm>
            <a:off x="5148025" y="2790000"/>
            <a:ext cx="25653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Summarization Model</a:t>
            </a:r>
            <a:endParaRPr sz="2400"/>
          </a:p>
        </p:txBody>
      </p:sp>
      <p:cxnSp>
        <p:nvCxnSpPr>
          <p:cNvPr id="80" name="Google Shape;80;g613515fd4a_0_39"/>
          <p:cNvCxnSpPr>
            <a:stCxn id="79" idx="3"/>
            <a:endCxn id="77" idx="1"/>
          </p:cNvCxnSpPr>
          <p:nvPr/>
        </p:nvCxnSpPr>
        <p:spPr>
          <a:xfrm>
            <a:off x="7713325" y="3157650"/>
            <a:ext cx="681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" name="Google Shape;81;g613515fd4a_0_39"/>
          <p:cNvCxnSpPr>
            <a:stCxn id="76" idx="3"/>
            <a:endCxn id="79" idx="1"/>
          </p:cNvCxnSpPr>
          <p:nvPr/>
        </p:nvCxnSpPr>
        <p:spPr>
          <a:xfrm>
            <a:off x="4289054" y="3157625"/>
            <a:ext cx="858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2" name="Google Shape;82;g613515fd4a_0_39"/>
          <p:cNvSpPr txBox="1"/>
          <p:nvPr/>
        </p:nvSpPr>
        <p:spPr>
          <a:xfrm>
            <a:off x="722263" y="4479600"/>
            <a:ext cx="3386100" cy="6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Corpus of Image Data </a:t>
            </a:r>
            <a:endParaRPr sz="2400"/>
          </a:p>
        </p:txBody>
      </p:sp>
      <p:sp>
        <p:nvSpPr>
          <p:cNvPr id="83" name="Google Shape;83;g613515fd4a_0_39"/>
          <p:cNvSpPr txBox="1"/>
          <p:nvPr/>
        </p:nvSpPr>
        <p:spPr>
          <a:xfrm>
            <a:off x="8534250" y="4359875"/>
            <a:ext cx="28890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Representative Summary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"/>
          <p:cNvSpPr/>
          <p:nvPr/>
        </p:nvSpPr>
        <p:spPr>
          <a:xfrm>
            <a:off x="10636440" y="555120"/>
            <a:ext cx="692039" cy="44387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" name="Google Shape;89;p5"/>
          <p:cNvSpPr txBox="1">
            <a:spLocks noGrp="1"/>
          </p:cNvSpPr>
          <p:nvPr>
            <p:ph type="title"/>
          </p:nvPr>
        </p:nvSpPr>
        <p:spPr>
          <a:xfrm>
            <a:off x="793024" y="529387"/>
            <a:ext cx="1058037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Challenges	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5"/>
          <p:cNvSpPr txBox="1"/>
          <p:nvPr/>
        </p:nvSpPr>
        <p:spPr>
          <a:xfrm>
            <a:off x="838250" y="1454875"/>
            <a:ext cx="10689000" cy="8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The problem is challenging because a good summary must cover various aspects of an image set such as relevance and diversity.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5"/>
          <p:cNvSpPr txBox="1"/>
          <p:nvPr/>
        </p:nvSpPr>
        <p:spPr>
          <a:xfrm>
            <a:off x="975075" y="2583275"/>
            <a:ext cx="46689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Relevance in Dogs Class</a:t>
            </a:r>
            <a:endParaRPr sz="2400"/>
          </a:p>
        </p:txBody>
      </p:sp>
      <p:pic>
        <p:nvPicPr>
          <p:cNvPr id="92" name="Google Shape;92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179675"/>
            <a:ext cx="11887198" cy="2358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13515fd4a_0_56"/>
          <p:cNvSpPr/>
          <p:nvPr/>
        </p:nvSpPr>
        <p:spPr>
          <a:xfrm>
            <a:off x="10636440" y="555120"/>
            <a:ext cx="692100" cy="444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8" name="Google Shape;98;g613515fd4a_0_56"/>
          <p:cNvSpPr txBox="1">
            <a:spLocks noGrp="1"/>
          </p:cNvSpPr>
          <p:nvPr>
            <p:ph type="title"/>
          </p:nvPr>
        </p:nvSpPr>
        <p:spPr>
          <a:xfrm>
            <a:off x="793024" y="529387"/>
            <a:ext cx="105804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Challenges	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g613515fd4a_0_56"/>
          <p:cNvSpPr txBox="1"/>
          <p:nvPr/>
        </p:nvSpPr>
        <p:spPr>
          <a:xfrm>
            <a:off x="838250" y="1454875"/>
            <a:ext cx="10689000" cy="8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/>
              <a:t>The problem is challenging because a good summary must cover various aspects of an image set such as relevance and diversity.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g613515fd4a_0_56"/>
          <p:cNvSpPr txBox="1"/>
          <p:nvPr/>
        </p:nvSpPr>
        <p:spPr>
          <a:xfrm>
            <a:off x="793025" y="2959875"/>
            <a:ext cx="4885200" cy="3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Example of non-diverse set of results on Google Image search for “Professor Cartoon” Class. 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All images correspond to male cartoon figure.</a:t>
            </a:r>
            <a:endParaRPr sz="2400"/>
          </a:p>
        </p:txBody>
      </p:sp>
      <p:pic>
        <p:nvPicPr>
          <p:cNvPr id="101" name="Google Shape;101;g613515fd4a_0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0925" y="2292775"/>
            <a:ext cx="1299449" cy="2086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g613515fd4a_0_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75675" y="2513575"/>
            <a:ext cx="1098024" cy="16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g613515fd4a_0_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09000" y="2538397"/>
            <a:ext cx="1299450" cy="16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613515fd4a_0_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40925" y="4292200"/>
            <a:ext cx="1299452" cy="1985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613515fd4a_0_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92775" y="4334250"/>
            <a:ext cx="1216225" cy="192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613515fd4a_0_5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061400" y="4334250"/>
            <a:ext cx="1575050" cy="192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8"/>
          <p:cNvSpPr/>
          <p:nvPr/>
        </p:nvSpPr>
        <p:spPr>
          <a:xfrm>
            <a:off x="10636440" y="555120"/>
            <a:ext cx="692039" cy="44387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2" name="Google Shape;112;p8"/>
          <p:cNvSpPr txBox="1">
            <a:spLocks noGrp="1"/>
          </p:cNvSpPr>
          <p:nvPr>
            <p:ph type="title"/>
          </p:nvPr>
        </p:nvSpPr>
        <p:spPr>
          <a:xfrm>
            <a:off x="793024" y="554227"/>
            <a:ext cx="1058037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Challenges	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70525" y="1444225"/>
            <a:ext cx="1369926" cy="180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70525" y="3376800"/>
            <a:ext cx="1369924" cy="206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62900" y="1444225"/>
            <a:ext cx="1369924" cy="1809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62902" y="3508975"/>
            <a:ext cx="1369923" cy="193074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8"/>
          <p:cNvSpPr txBox="1"/>
          <p:nvPr/>
        </p:nvSpPr>
        <p:spPr>
          <a:xfrm>
            <a:off x="735625" y="1489075"/>
            <a:ext cx="6276600" cy="39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Redundancy is very hard to find and learn in an image corpus. 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There is no temporal relationship among images. </a:t>
            </a:r>
            <a:endParaRPr sz="2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400"/>
              <a:buChar char="●"/>
            </a:pPr>
            <a:r>
              <a:rPr lang="en-US" sz="2400"/>
              <a:t>However, redundancy </a:t>
            </a:r>
            <a:r>
              <a:rPr lang="en-US" sz="2400" b="1" i="1"/>
              <a:t>is</a:t>
            </a:r>
            <a:r>
              <a:rPr lang="en-US" sz="2400"/>
              <a:t> present within Intra-class samples</a:t>
            </a:r>
            <a:r>
              <a:rPr lang="en-US" sz="2400">
                <a:solidFill>
                  <a:srgbClr val="595959"/>
                </a:solidFill>
              </a:rPr>
              <a:t>.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/>
          <p:nvPr/>
        </p:nvSpPr>
        <p:spPr>
          <a:xfrm>
            <a:off x="10636440" y="555120"/>
            <a:ext cx="692039" cy="44387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930860" y="614526"/>
            <a:ext cx="10442575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Proposed Method	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6835522" y="6228821"/>
            <a:ext cx="17940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Proposed Framework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2725" y="1313675"/>
            <a:ext cx="8072251" cy="457702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/>
          <p:nvPr/>
        </p:nvSpPr>
        <p:spPr>
          <a:xfrm>
            <a:off x="162575" y="4830500"/>
            <a:ext cx="3163800" cy="1060200"/>
          </a:xfrm>
          <a:prstGeom prst="wedgeRoundRectCallout">
            <a:avLst>
              <a:gd name="adj1" fmla="val 83793"/>
              <a:gd name="adj2" fmla="val -31254"/>
              <a:gd name="adj3" fmla="val 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9"/>
          <p:cNvSpPr txBox="1"/>
          <p:nvPr/>
        </p:nvSpPr>
        <p:spPr>
          <a:xfrm>
            <a:off x="162575" y="4830500"/>
            <a:ext cx="3163800" cy="10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Images are given to a CNN from the corpus</a:t>
            </a:r>
            <a:endParaRPr sz="2400"/>
          </a:p>
        </p:txBody>
      </p:sp>
      <p:sp>
        <p:nvSpPr>
          <p:cNvPr id="128" name="Google Shape;128;p19"/>
          <p:cNvSpPr/>
          <p:nvPr/>
        </p:nvSpPr>
        <p:spPr>
          <a:xfrm>
            <a:off x="162575" y="1762725"/>
            <a:ext cx="2813400" cy="889200"/>
          </a:xfrm>
          <a:prstGeom prst="wedgeRoundRectCallout">
            <a:avLst>
              <a:gd name="adj1" fmla="val 89514"/>
              <a:gd name="adj2" fmla="val -57695"/>
              <a:gd name="adj3" fmla="val 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9"/>
          <p:cNvSpPr txBox="1"/>
          <p:nvPr/>
        </p:nvSpPr>
        <p:spPr>
          <a:xfrm>
            <a:off x="256775" y="1814025"/>
            <a:ext cx="2650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2048 Dimension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Feature vectors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1437</Words>
  <Application>Microsoft Office PowerPoint</Application>
  <PresentationFormat>Widescreen</PresentationFormat>
  <Paragraphs>296</Paragraphs>
  <Slides>33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Bookman Old Style</vt:lpstr>
      <vt:lpstr>Calibri</vt:lpstr>
      <vt:lpstr>Segoe UI</vt:lpstr>
      <vt:lpstr>Times New Roman</vt:lpstr>
      <vt:lpstr>Wingdings 2</vt:lpstr>
      <vt:lpstr>Office Theme</vt:lpstr>
      <vt:lpstr>2_Office Theme</vt:lpstr>
      <vt:lpstr>PowerPoint Presentation</vt:lpstr>
      <vt:lpstr>Outline </vt:lpstr>
      <vt:lpstr>Motivations</vt:lpstr>
      <vt:lpstr>Motivations</vt:lpstr>
      <vt:lpstr>Problem Statement</vt:lpstr>
      <vt:lpstr>Challenges </vt:lpstr>
      <vt:lpstr>Challenges </vt:lpstr>
      <vt:lpstr>Challenges </vt:lpstr>
      <vt:lpstr>Proposed Method </vt:lpstr>
      <vt:lpstr>Proposed Method </vt:lpstr>
      <vt:lpstr>Proposed Method </vt:lpstr>
      <vt:lpstr>Proposed Method </vt:lpstr>
      <vt:lpstr>Proposed Method </vt:lpstr>
      <vt:lpstr>Training the Model</vt:lpstr>
      <vt:lpstr>Training the Model</vt:lpstr>
      <vt:lpstr>Training the Model</vt:lpstr>
      <vt:lpstr>Training the Model</vt:lpstr>
      <vt:lpstr>Experimental Settings </vt:lpstr>
      <vt:lpstr>Datasets </vt:lpstr>
      <vt:lpstr>Experimental Results </vt:lpstr>
      <vt:lpstr>Experimental Results </vt:lpstr>
      <vt:lpstr>Experimental Results </vt:lpstr>
      <vt:lpstr>Variation of outliers to Reconstruction Error </vt:lpstr>
      <vt:lpstr>Generator Responses</vt:lpstr>
      <vt:lpstr>T-Sne Plots on VOC </vt:lpstr>
      <vt:lpstr>T-Sne Plots on VOC </vt:lpstr>
      <vt:lpstr>T-Sne Plots on VOC </vt:lpstr>
      <vt:lpstr>T-Sne Plots on VOC </vt:lpstr>
      <vt:lpstr>Conclusion </vt:lpstr>
      <vt:lpstr>Future Work Areas</vt:lpstr>
      <vt:lpstr>Media on AI </vt:lpstr>
      <vt:lpstr>References 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Anu</cp:lastModifiedBy>
  <cp:revision>3</cp:revision>
  <dcterms:created xsi:type="dcterms:W3CDTF">2019-09-01T05:56:10Z</dcterms:created>
  <dcterms:modified xsi:type="dcterms:W3CDTF">2019-09-08T17:49:38Z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